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285" r:id="rId3"/>
    <p:sldId id="416" r:id="rId5"/>
    <p:sldId id="406" r:id="rId6"/>
    <p:sldId id="421" r:id="rId7"/>
    <p:sldId id="408" r:id="rId8"/>
    <p:sldId id="268" r:id="rId9"/>
    <p:sldId id="341" r:id="rId10"/>
    <p:sldId id="342" r:id="rId11"/>
    <p:sldId id="384" r:id="rId12"/>
    <p:sldId id="385" r:id="rId13"/>
    <p:sldId id="386" r:id="rId14"/>
    <p:sldId id="409" r:id="rId15"/>
    <p:sldId id="410" r:id="rId16"/>
    <p:sldId id="425" r:id="rId17"/>
    <p:sldId id="405" r:id="rId18"/>
    <p:sldId id="387" r:id="rId19"/>
    <p:sldId id="388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418" r:id="rId28"/>
    <p:sldId id="350" r:id="rId29"/>
    <p:sldId id="419" r:id="rId30"/>
    <p:sldId id="371" r:id="rId31"/>
    <p:sldId id="351" r:id="rId32"/>
    <p:sldId id="352" r:id="rId33"/>
    <p:sldId id="411" r:id="rId34"/>
    <p:sldId id="354" r:id="rId35"/>
    <p:sldId id="374" r:id="rId36"/>
    <p:sldId id="375" r:id="rId37"/>
    <p:sldId id="353" r:id="rId38"/>
    <p:sldId id="415" r:id="rId39"/>
    <p:sldId id="420" r:id="rId40"/>
    <p:sldId id="356" r:id="rId41"/>
    <p:sldId id="376" r:id="rId42"/>
    <p:sldId id="389" r:id="rId43"/>
    <p:sldId id="358" r:id="rId44"/>
    <p:sldId id="359" r:id="rId45"/>
    <p:sldId id="361" r:id="rId46"/>
    <p:sldId id="362" r:id="rId47"/>
    <p:sldId id="366" r:id="rId48"/>
    <p:sldId id="363" r:id="rId49"/>
    <p:sldId id="423" r:id="rId50"/>
    <p:sldId id="413" r:id="rId51"/>
    <p:sldId id="364" r:id="rId52"/>
    <p:sldId id="365" r:id="rId53"/>
    <p:sldId id="414" r:id="rId54"/>
    <p:sldId id="422" r:id="rId55"/>
    <p:sldId id="403" r:id="rId56"/>
    <p:sldId id="367" r:id="rId57"/>
    <p:sldId id="368" r:id="rId58"/>
    <p:sldId id="412" r:id="rId59"/>
    <p:sldId id="390" r:id="rId60"/>
    <p:sldId id="370" r:id="rId61"/>
    <p:sldId id="379" r:id="rId62"/>
    <p:sldId id="382" r:id="rId63"/>
    <p:sldId id="426" r:id="rId64"/>
    <p:sldId id="427" r:id="rId65"/>
    <p:sldId id="428" r:id="rId66"/>
    <p:sldId id="380" r:id="rId67"/>
    <p:sldId id="393" r:id="rId68"/>
    <p:sldId id="392" r:id="rId69"/>
    <p:sldId id="394" r:id="rId70"/>
    <p:sldId id="395" r:id="rId71"/>
    <p:sldId id="396" r:id="rId72"/>
    <p:sldId id="397" r:id="rId73"/>
    <p:sldId id="398" r:id="rId74"/>
    <p:sldId id="378" r:id="rId75"/>
    <p:sldId id="38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79D9"/>
    <a:srgbClr val="FF99CC"/>
    <a:srgbClr val="FF9900"/>
    <a:srgbClr val="FF00FF"/>
    <a:srgbClr val="A8A8A8"/>
    <a:srgbClr val="7B64A9"/>
    <a:srgbClr val="2CAF85"/>
    <a:srgbClr val="E7B82A"/>
    <a:srgbClr val="7C6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2928-1A80-4A20-95F1-6ADCF7274C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A8AD9-B3B0-40B3-9571-0227D18AE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65D-85F6-41A3-A774-D7FE33DD18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PPTonna Design Workshop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5B986-4387-48AF-B92D-1EEBF338F4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1" y="350643"/>
            <a:ext cx="6489700" cy="2378045"/>
          </a:xfr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Mid-year Review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81063" y="2830316"/>
            <a:ext cx="5519737" cy="861016"/>
          </a:xfrm>
        </p:spPr>
        <p:txBody>
          <a:bodyPr/>
          <a:lstStyle>
            <a:lvl1pPr marL="0" indent="0" algn="l">
              <a:buNone/>
              <a:defRPr sz="2400" baseline="0">
                <a:ln>
                  <a:noFill/>
                </a:ln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Add key aspects of your review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CE5C-211B-427A-80B2-00B396F2C23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56101" y="6031828"/>
            <a:ext cx="1739900" cy="406402"/>
          </a:xfr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6031828"/>
            <a:ext cx="1739900" cy="406402"/>
          </a:xfrm>
          <a:solidFill>
            <a:schemeClr val="bg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 spc="0">
                <a:latin typeface="+mn-lt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6" name="同侧圆角矩形 15"/>
          <p:cNvSpPr/>
          <p:nvPr userDrawn="1"/>
        </p:nvSpPr>
        <p:spPr>
          <a:xfrm rot="16200000">
            <a:off x="1753875" y="2784391"/>
            <a:ext cx="451020" cy="22823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16"/>
          <p:cNvSpPr/>
          <p:nvPr userDrawn="1"/>
        </p:nvSpPr>
        <p:spPr>
          <a:xfrm rot="5400000" flipH="1">
            <a:off x="3694593" y="3121280"/>
            <a:ext cx="451022" cy="16085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938213" y="3700463"/>
            <a:ext cx="2178051" cy="450850"/>
          </a:xfrm>
        </p:spPr>
        <p:txBody>
          <a:bodyPr anchor="ctr"/>
          <a:lstStyle>
            <a:lvl1pPr marL="0" indent="0" algn="l">
              <a:buNone/>
              <a:defRPr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3115809" y="3700236"/>
            <a:ext cx="1465804" cy="45085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977681" y="2728686"/>
            <a:ext cx="2160000" cy="10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0" y="6428753"/>
            <a:ext cx="12192000" cy="4292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 build="p">
        <p:tmplLst>
          <p:tmpl lvl="0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 uiExpand="1" build="p">
        <p:tmplLst>
          <p:tmpl lvl="0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8113798" y="1278610"/>
            <a:ext cx="3239999" cy="5044698"/>
          </a:xfrm>
          <a:prstGeom prst="rect">
            <a:avLst/>
          </a:prstGeom>
          <a:solidFill>
            <a:srgbClr val="18171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838201" y="1278610"/>
            <a:ext cx="3239999" cy="504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6984-2FF1-45A1-A0EB-F0B17DCC32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838199" y="1278610"/>
            <a:ext cx="32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475999" y="1278610"/>
            <a:ext cx="324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13800" y="1278610"/>
            <a:ext cx="3240000" cy="54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3010"/>
            <a:ext cx="3240088" cy="4494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75999" y="1543009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99" y="1543009"/>
            <a:ext cx="3240088" cy="44942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</a:t>
            </a:r>
            <a:endParaRPr lang="zh-CN" altLang="en-US" dirty="0"/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2096845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Lorem/Week</a:t>
            </a:r>
            <a:endParaRPr lang="zh-CN" altLang="en-US" dirty="0"/>
          </a:p>
        </p:txBody>
      </p:sp>
      <p:sp>
        <p:nvSpPr>
          <p:cNvPr id="17" name="文本占位符 12"/>
          <p:cNvSpPr>
            <a:spLocks noGrp="1"/>
          </p:cNvSpPr>
          <p:nvPr>
            <p:ph type="body" sz="quarter" idx="17" hasCustomPrompt="1"/>
          </p:nvPr>
        </p:nvSpPr>
        <p:spPr>
          <a:xfrm>
            <a:off x="4475999" y="2096844"/>
            <a:ext cx="3240088" cy="449423"/>
          </a:xfrm>
          <a:solidFill>
            <a:schemeClr val="bg2">
              <a:lumMod val="5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Lorem/Month</a:t>
            </a:r>
            <a:endParaRPr lang="zh-CN" altLang="en-US" dirty="0"/>
          </a:p>
        </p:txBody>
      </p:sp>
      <p:sp>
        <p:nvSpPr>
          <p:cNvPr id="18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13799" y="2096844"/>
            <a:ext cx="3240088" cy="44942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Lorem/Quarter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9"/>
          </p:nvPr>
        </p:nvSpPr>
        <p:spPr>
          <a:xfrm>
            <a:off x="838199" y="2704587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20"/>
          </p:nvPr>
        </p:nvSpPr>
        <p:spPr>
          <a:xfrm>
            <a:off x="1620645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21"/>
          </p:nvPr>
        </p:nvSpPr>
        <p:spPr>
          <a:xfrm>
            <a:off x="4475955" y="2704587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22"/>
          </p:nvPr>
        </p:nvSpPr>
        <p:spPr>
          <a:xfrm>
            <a:off x="5258399" y="5714501"/>
            <a:ext cx="1675108" cy="453824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23"/>
          </p:nvPr>
        </p:nvSpPr>
        <p:spPr>
          <a:xfrm>
            <a:off x="8113708" y="2704587"/>
            <a:ext cx="3240088" cy="28515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24"/>
          </p:nvPr>
        </p:nvSpPr>
        <p:spPr>
          <a:xfrm>
            <a:off x="8896154" y="5714501"/>
            <a:ext cx="1675108" cy="453824"/>
          </a:xfrm>
          <a:prstGeom prst="roundRect">
            <a:avLst>
              <a:gd name="adj" fmla="val 0"/>
            </a:avLst>
          </a:prstGeom>
          <a:solidFill>
            <a:srgbClr val="181717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9" grpId="0" animBg="1"/>
      <p:bldP spid="10" grpId="0" animBg="1"/>
      <p:bldP spid="11" grpId="0" animBg="1"/>
      <p:bldP spid="13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5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5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16" grpId="0" animBg="1" build="p">
        <p:tmplLst>
          <p:tmpl lvl="0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0" animBg="1" build="p">
        <p:tmplLst>
          <p:tmpl lvl="0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8" grpId="0" animBg="1" build="p">
        <p:tmplLst>
          <p:tmpl lvl="0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18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1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1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3" grpId="0" animBg="1" build="p">
        <p:tmplLst>
          <p:tmpl lvl="0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3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3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4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5" grpId="0" animBg="1" build="p">
        <p:tmplLst>
          <p:tmpl lvl="0">
            <p:tnLst>
              <p:par>
                <p:cTn presetID="26" presetClass="emph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  <p:tmpl lvl="1">
            <p:tnLst>
              <p:par>
                <p:cTn presetID="26" presetClass="emph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25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2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6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6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  <p:bldP spid="27" grpId="0" animBg="1" build="p">
        <p:tmplLst>
          <p:tmpl lvl="0">
            <p:tnLst>
              <p:par>
                <p:cTn presetID="27" presetClass="emph" presetSubtype="0" fill="remove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27" presetClass="emph" presetSubtype="0" fill="remove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Clr clrSpc="rgb" dir="cw">
                      <p:cBhvr override="childStyle">
                        <p:cTn dur="250" autoRev="1" fill="remove"/>
                        <p:tgtEl>
                          <p:spTgt spid="27"/>
                        </p:tgtEl>
                        <p:attrNameLst>
                          <p:attrName>style.color</p:attrName>
                        </p:attrNameLst>
                      </p:cBhvr>
                      <p:to>
                        <a:schemeClr val="bg1"/>
                      </p:to>
                    </p:animClr>
                    <p:animClr clrSpc="rgb" dir="cw"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fillcolor</p:attrName>
                        </p:attrNameLst>
                      </p:cBhvr>
                      <p:to>
                        <a:schemeClr val="bg1"/>
                      </p:to>
                    </p:animClr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  <p:set>
                      <p:cBhvr>
                        <p:cTn dur="250" autoRev="1" fill="remove"/>
                        <p:tgtEl>
                          <p:spTgt spid="27"/>
                        </p:tgtEl>
                        <p:attrNameLst>
                          <p:attrName>fill.on</p:attrName>
                        </p:attrNameLst>
                      </p:cBhvr>
                      <p:to>
                        <p:strVal val="tru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246A-D88E-4F44-8BB5-25C8C3DD7CD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07144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5776686" y="1619479"/>
            <a:ext cx="4411663" cy="422274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5776685" y="2203090"/>
            <a:ext cx="5577116" cy="152708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5"/>
          </p:nvPr>
        </p:nvSpPr>
        <p:spPr>
          <a:xfrm>
            <a:off x="5776684" y="3771334"/>
            <a:ext cx="972000" cy="972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6"/>
          </p:nvPr>
        </p:nvSpPr>
        <p:spPr>
          <a:xfrm>
            <a:off x="7311723" y="3771334"/>
            <a:ext cx="972000" cy="972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内容占位符 17"/>
          <p:cNvSpPr>
            <a:spLocks noGrp="1"/>
          </p:cNvSpPr>
          <p:nvPr>
            <p:ph sz="quarter" idx="17"/>
          </p:nvPr>
        </p:nvSpPr>
        <p:spPr>
          <a:xfrm>
            <a:off x="8846763" y="3771334"/>
            <a:ext cx="972000" cy="9720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内容占位符 17"/>
          <p:cNvSpPr>
            <a:spLocks noGrp="1"/>
          </p:cNvSpPr>
          <p:nvPr>
            <p:ph sz="quarter" idx="18"/>
          </p:nvPr>
        </p:nvSpPr>
        <p:spPr>
          <a:xfrm>
            <a:off x="10381800" y="3771334"/>
            <a:ext cx="972000" cy="972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9"/>
          </p:nvPr>
        </p:nvSpPr>
        <p:spPr>
          <a:xfrm>
            <a:off x="5776685" y="4954546"/>
            <a:ext cx="5577116" cy="880199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20"/>
          </p:nvPr>
        </p:nvSpPr>
        <p:spPr>
          <a:xfrm>
            <a:off x="1065213" y="2203450"/>
            <a:ext cx="3922712" cy="2222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 build="p">
        <p:tmplLst>
          <p:tmpl lvl="0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 build="p">
        <p:tmplLst>
          <p:tmpl lvl="0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 build="p">
        <p:tmplLst>
          <p:tmpl lvl="0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 build="p">
        <p:tmplLst>
          <p:tmpl lvl="0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2B7E-BC9A-4D56-915B-DDB058B7475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5613400" y="1275557"/>
            <a:ext cx="965200" cy="965200"/>
            <a:chOff x="4953000" y="1739900"/>
            <a:chExt cx="965200" cy="965200"/>
          </a:xfrm>
        </p:grpSpPr>
        <p:sp>
          <p:nvSpPr>
            <p:cNvPr id="9" name="椭圆 8"/>
            <p:cNvSpPr/>
            <p:nvPr userDrawn="1"/>
          </p:nvSpPr>
          <p:spPr>
            <a:xfrm>
              <a:off x="4953000" y="173990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501"/>
            <p:cNvSpPr>
              <a:spLocks noEditPoints="1"/>
            </p:cNvSpPr>
            <p:nvPr userDrawn="1"/>
          </p:nvSpPr>
          <p:spPr bwMode="auto">
            <a:xfrm>
              <a:off x="5183187" y="1969294"/>
              <a:ext cx="504825" cy="506412"/>
            </a:xfrm>
            <a:custGeom>
              <a:avLst/>
              <a:gdLst>
                <a:gd name="T0" fmla="*/ 395080 w 92"/>
                <a:gd name="T1" fmla="*/ 143116 h 92"/>
                <a:gd name="T2" fmla="*/ 224976 w 92"/>
                <a:gd name="T3" fmla="*/ 77063 h 92"/>
                <a:gd name="T4" fmla="*/ 87796 w 92"/>
                <a:gd name="T5" fmla="*/ 187152 h 92"/>
                <a:gd name="T6" fmla="*/ 109745 w 92"/>
                <a:gd name="T7" fmla="*/ 363296 h 92"/>
                <a:gd name="T8" fmla="*/ 274361 w 92"/>
                <a:gd name="T9" fmla="*/ 434854 h 92"/>
                <a:gd name="T10" fmla="*/ 406055 w 92"/>
                <a:gd name="T11" fmla="*/ 154125 h 92"/>
                <a:gd name="T12" fmla="*/ 471902 w 92"/>
                <a:gd name="T13" fmla="*/ 159630 h 92"/>
                <a:gd name="T14" fmla="*/ 471902 w 92"/>
                <a:gd name="T15" fmla="*/ 159630 h 92"/>
                <a:gd name="T16" fmla="*/ 477389 w 92"/>
                <a:gd name="T17" fmla="*/ 159630 h 92"/>
                <a:gd name="T18" fmla="*/ 493851 w 92"/>
                <a:gd name="T19" fmla="*/ 225684 h 92"/>
                <a:gd name="T20" fmla="*/ 488363 w 92"/>
                <a:gd name="T21" fmla="*/ 225684 h 92"/>
                <a:gd name="T22" fmla="*/ 488363 w 92"/>
                <a:gd name="T23" fmla="*/ 225684 h 92"/>
                <a:gd name="T24" fmla="*/ 466414 w 92"/>
                <a:gd name="T25" fmla="*/ 165134 h 92"/>
                <a:gd name="T26" fmla="*/ 219489 w 92"/>
                <a:gd name="T27" fmla="*/ 181648 h 92"/>
                <a:gd name="T28" fmla="*/ 224976 w 92"/>
                <a:gd name="T29" fmla="*/ 170639 h 92"/>
                <a:gd name="T30" fmla="*/ 32923 w 92"/>
                <a:gd name="T31" fmla="*/ 352287 h 92"/>
                <a:gd name="T32" fmla="*/ 27436 w 92"/>
                <a:gd name="T33" fmla="*/ 352287 h 92"/>
                <a:gd name="T34" fmla="*/ 27436 w 92"/>
                <a:gd name="T35" fmla="*/ 346782 h 92"/>
                <a:gd name="T36" fmla="*/ 10974 w 92"/>
                <a:gd name="T37" fmla="*/ 286233 h 92"/>
                <a:gd name="T38" fmla="*/ 10974 w 92"/>
                <a:gd name="T39" fmla="*/ 280728 h 92"/>
                <a:gd name="T40" fmla="*/ 10974 w 92"/>
                <a:gd name="T41" fmla="*/ 280728 h 92"/>
                <a:gd name="T42" fmla="*/ 21949 w 92"/>
                <a:gd name="T43" fmla="*/ 286233 h 92"/>
                <a:gd name="T44" fmla="*/ 109745 w 92"/>
                <a:gd name="T45" fmla="*/ 71558 h 92"/>
                <a:gd name="T46" fmla="*/ 60360 w 92"/>
                <a:gd name="T47" fmla="*/ 110090 h 92"/>
                <a:gd name="T48" fmla="*/ 60360 w 92"/>
                <a:gd name="T49" fmla="*/ 110090 h 92"/>
                <a:gd name="T50" fmla="*/ 60360 w 92"/>
                <a:gd name="T51" fmla="*/ 110090 h 92"/>
                <a:gd name="T52" fmla="*/ 104257 w 92"/>
                <a:gd name="T53" fmla="*/ 60549 h 92"/>
                <a:gd name="T54" fmla="*/ 104257 w 92"/>
                <a:gd name="T55" fmla="*/ 60549 h 92"/>
                <a:gd name="T56" fmla="*/ 109745 w 92"/>
                <a:gd name="T57" fmla="*/ 60549 h 92"/>
                <a:gd name="T58" fmla="*/ 164617 w 92"/>
                <a:gd name="T59" fmla="*/ 93576 h 92"/>
                <a:gd name="T60" fmla="*/ 131693 w 92"/>
                <a:gd name="T61" fmla="*/ 231188 h 92"/>
                <a:gd name="T62" fmla="*/ 142668 w 92"/>
                <a:gd name="T63" fmla="*/ 220179 h 92"/>
                <a:gd name="T64" fmla="*/ 224976 w 92"/>
                <a:gd name="T65" fmla="*/ 495403 h 92"/>
                <a:gd name="T66" fmla="*/ 224976 w 92"/>
                <a:gd name="T67" fmla="*/ 495403 h 92"/>
                <a:gd name="T68" fmla="*/ 219489 w 92"/>
                <a:gd name="T69" fmla="*/ 495403 h 92"/>
                <a:gd name="T70" fmla="*/ 159130 w 92"/>
                <a:gd name="T71" fmla="*/ 478890 h 92"/>
                <a:gd name="T72" fmla="*/ 153642 w 92"/>
                <a:gd name="T73" fmla="*/ 478890 h 92"/>
                <a:gd name="T74" fmla="*/ 153642 w 92"/>
                <a:gd name="T75" fmla="*/ 473385 h 92"/>
                <a:gd name="T76" fmla="*/ 164617 w 92"/>
                <a:gd name="T77" fmla="*/ 473385 h 92"/>
                <a:gd name="T78" fmla="*/ 263387 w 92"/>
                <a:gd name="T79" fmla="*/ 297242 h 92"/>
                <a:gd name="T80" fmla="*/ 285336 w 92"/>
                <a:gd name="T81" fmla="*/ 22018 h 92"/>
                <a:gd name="T82" fmla="*/ 279849 w 92"/>
                <a:gd name="T83" fmla="*/ 16513 h 92"/>
                <a:gd name="T84" fmla="*/ 279849 w 92"/>
                <a:gd name="T85" fmla="*/ 11009 h 92"/>
                <a:gd name="T86" fmla="*/ 279849 w 92"/>
                <a:gd name="T87" fmla="*/ 11009 h 92"/>
                <a:gd name="T88" fmla="*/ 345695 w 92"/>
                <a:gd name="T89" fmla="*/ 27522 h 92"/>
                <a:gd name="T90" fmla="*/ 345695 w 92"/>
                <a:gd name="T91" fmla="*/ 33027 h 92"/>
                <a:gd name="T92" fmla="*/ 345695 w 92"/>
                <a:gd name="T93" fmla="*/ 33027 h 92"/>
                <a:gd name="T94" fmla="*/ 345695 w 92"/>
                <a:gd name="T95" fmla="*/ 99081 h 92"/>
                <a:gd name="T96" fmla="*/ 444465 w 92"/>
                <a:gd name="T97" fmla="*/ 396322 h 92"/>
                <a:gd name="T98" fmla="*/ 444465 w 92"/>
                <a:gd name="T99" fmla="*/ 396322 h 92"/>
                <a:gd name="T100" fmla="*/ 444465 w 92"/>
                <a:gd name="T101" fmla="*/ 401827 h 92"/>
                <a:gd name="T102" fmla="*/ 400568 w 92"/>
                <a:gd name="T103" fmla="*/ 445863 h 92"/>
                <a:gd name="T104" fmla="*/ 395080 w 92"/>
                <a:gd name="T105" fmla="*/ 445863 h 92"/>
                <a:gd name="T106" fmla="*/ 395080 w 92"/>
                <a:gd name="T107" fmla="*/ 445863 h 92"/>
                <a:gd name="T108" fmla="*/ 345695 w 92"/>
                <a:gd name="T109" fmla="*/ 407331 h 92"/>
                <a:gd name="T110" fmla="*/ 411542 w 92"/>
                <a:gd name="T111" fmla="*/ 341278 h 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2" h="92">
                  <a:moveTo>
                    <a:pt x="76" y="58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76" y="58"/>
                    <a:pt x="76" y="58"/>
                    <a:pt x="76" y="58"/>
                  </a:cubicBezTo>
                  <a:close/>
                  <a:moveTo>
                    <a:pt x="74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8" y="46"/>
                    <a:pt x="78" y="46"/>
                    <a:pt x="79" y="4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29"/>
                  </a:cubicBezTo>
                  <a:cubicBezTo>
                    <a:pt x="74" y="29"/>
                    <a:pt x="74" y="28"/>
                    <a:pt x="74" y="28"/>
                  </a:cubicBezTo>
                  <a:close/>
                  <a:moveTo>
                    <a:pt x="41" y="31"/>
                  </a:moveTo>
                  <a:cubicBezTo>
                    <a:pt x="42" y="32"/>
                    <a:pt x="41" y="33"/>
                    <a:pt x="40" y="33"/>
                  </a:cubicBezTo>
                  <a:cubicBezTo>
                    <a:pt x="37" y="35"/>
                    <a:pt x="34" y="38"/>
                    <a:pt x="32" y="42"/>
                  </a:cubicBezTo>
                  <a:cubicBezTo>
                    <a:pt x="32" y="43"/>
                    <a:pt x="31" y="44"/>
                    <a:pt x="31" y="44"/>
                  </a:cubicBezTo>
                  <a:cubicBezTo>
                    <a:pt x="30" y="43"/>
                    <a:pt x="30" y="42"/>
                    <a:pt x="30" y="41"/>
                  </a:cubicBezTo>
                  <a:cubicBezTo>
                    <a:pt x="32" y="37"/>
                    <a:pt x="35" y="34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lose/>
                  <a:moveTo>
                    <a:pt x="17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6"/>
                    <a:pt x="13" y="46"/>
                    <a:pt x="13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3"/>
                    <a:pt x="18" y="63"/>
                  </a:cubicBezTo>
                  <a:cubicBezTo>
                    <a:pt x="18" y="63"/>
                    <a:pt x="18" y="64"/>
                    <a:pt x="17" y="64"/>
                  </a:cubicBezTo>
                  <a:close/>
                  <a:moveTo>
                    <a:pt x="20" y="13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0"/>
                    <a:pt x="18" y="30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29" y="18"/>
                    <a:pt x="29" y="18"/>
                  </a:cubicBezTo>
                  <a:lnTo>
                    <a:pt x="20" y="13"/>
                  </a:lnTo>
                  <a:close/>
                  <a:moveTo>
                    <a:pt x="26" y="40"/>
                  </a:moveTo>
                  <a:cubicBezTo>
                    <a:pt x="25" y="41"/>
                    <a:pt x="25" y="42"/>
                    <a:pt x="24" y="42"/>
                  </a:cubicBezTo>
                  <a:cubicBezTo>
                    <a:pt x="23" y="42"/>
                    <a:pt x="23" y="41"/>
                    <a:pt x="24" y="40"/>
                  </a:cubicBezTo>
                  <a:cubicBezTo>
                    <a:pt x="26" y="33"/>
                    <a:pt x="30" y="28"/>
                    <a:pt x="36" y="25"/>
                  </a:cubicBezTo>
                  <a:cubicBezTo>
                    <a:pt x="37" y="24"/>
                    <a:pt x="38" y="24"/>
                    <a:pt x="39" y="25"/>
                  </a:cubicBezTo>
                  <a:cubicBezTo>
                    <a:pt x="39" y="26"/>
                    <a:pt x="38" y="26"/>
                    <a:pt x="37" y="27"/>
                  </a:cubicBezTo>
                  <a:cubicBezTo>
                    <a:pt x="32" y="30"/>
                    <a:pt x="28" y="34"/>
                    <a:pt x="26" y="40"/>
                  </a:cubicBezTo>
                  <a:close/>
                  <a:moveTo>
                    <a:pt x="47" y="80"/>
                  </a:move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1" y="90"/>
                    <a:pt x="41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8" y="87"/>
                  </a:cubicBezTo>
                  <a:cubicBezTo>
                    <a:pt x="28" y="87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4"/>
                    <a:pt x="29" y="74"/>
                  </a:cubicBezTo>
                  <a:cubicBezTo>
                    <a:pt x="29" y="74"/>
                    <a:pt x="30" y="74"/>
                    <a:pt x="30" y="75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8"/>
                    <a:pt x="47" y="79"/>
                  </a:cubicBezTo>
                  <a:cubicBezTo>
                    <a:pt x="47" y="79"/>
                    <a:pt x="47" y="79"/>
                    <a:pt x="47" y="80"/>
                  </a:cubicBezTo>
                  <a:close/>
                  <a:moveTo>
                    <a:pt x="48" y="54"/>
                  </a:moveTo>
                  <a:cubicBezTo>
                    <a:pt x="44" y="55"/>
                    <a:pt x="39" y="53"/>
                    <a:pt x="38" y="48"/>
                  </a:cubicBezTo>
                  <a:cubicBezTo>
                    <a:pt x="37" y="44"/>
                    <a:pt x="39" y="39"/>
                    <a:pt x="44" y="38"/>
                  </a:cubicBezTo>
                  <a:cubicBezTo>
                    <a:pt x="48" y="37"/>
                    <a:pt x="53" y="39"/>
                    <a:pt x="54" y="44"/>
                  </a:cubicBezTo>
                  <a:cubicBezTo>
                    <a:pt x="55" y="48"/>
                    <a:pt x="52" y="53"/>
                    <a:pt x="48" y="54"/>
                  </a:cubicBezTo>
                  <a:close/>
                  <a:moveTo>
                    <a:pt x="52" y="4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7"/>
                    <a:pt x="62" y="7"/>
                    <a:pt x="62" y="7"/>
                  </a:cubicBezTo>
                  <a:lnTo>
                    <a:pt x="52" y="4"/>
                  </a:lnTo>
                  <a:close/>
                  <a:moveTo>
                    <a:pt x="81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1" y="75"/>
                    <a:pt x="61" y="75"/>
                    <a:pt x="62" y="75"/>
                  </a:cubicBezTo>
                  <a:cubicBezTo>
                    <a:pt x="62" y="74"/>
                    <a:pt x="62" y="74"/>
                    <a:pt x="63" y="7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1"/>
                    <a:pt x="75" y="62"/>
                    <a:pt x="75" y="6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613400" y="4886983"/>
            <a:ext cx="965200" cy="965200"/>
            <a:chOff x="5540375" y="4101170"/>
            <a:chExt cx="965200" cy="965200"/>
          </a:xfrm>
        </p:grpSpPr>
        <p:sp>
          <p:nvSpPr>
            <p:cNvPr id="10" name="Freeform 499"/>
            <p:cNvSpPr/>
            <p:nvPr userDrawn="1"/>
          </p:nvSpPr>
          <p:spPr bwMode="auto">
            <a:xfrm>
              <a:off x="5805488" y="4313238"/>
              <a:ext cx="434975" cy="542925"/>
            </a:xfrm>
            <a:custGeom>
              <a:avLst/>
              <a:gdLst>
                <a:gd name="T0" fmla="*/ 352385 w 79"/>
                <a:gd name="T1" fmla="*/ 488084 h 99"/>
                <a:gd name="T2" fmla="*/ 220241 w 79"/>
                <a:gd name="T3" fmla="*/ 488084 h 99"/>
                <a:gd name="T4" fmla="*/ 220241 w 79"/>
                <a:gd name="T5" fmla="*/ 389370 h 99"/>
                <a:gd name="T6" fmla="*/ 434975 w 79"/>
                <a:gd name="T7" fmla="*/ 323561 h 99"/>
                <a:gd name="T8" fmla="*/ 286313 w 79"/>
                <a:gd name="T9" fmla="*/ 175491 h 99"/>
                <a:gd name="T10" fmla="*/ 330361 w 79"/>
                <a:gd name="T11" fmla="*/ 131618 h 99"/>
                <a:gd name="T12" fmla="*/ 379915 w 79"/>
                <a:gd name="T13" fmla="*/ 131618 h 99"/>
                <a:gd name="T14" fmla="*/ 357891 w 79"/>
                <a:gd name="T15" fmla="*/ 71293 h 99"/>
                <a:gd name="T16" fmla="*/ 297325 w 79"/>
                <a:gd name="T17" fmla="*/ 54841 h 99"/>
                <a:gd name="T18" fmla="*/ 302831 w 79"/>
                <a:gd name="T19" fmla="*/ 98714 h 99"/>
                <a:gd name="T20" fmla="*/ 253277 w 79"/>
                <a:gd name="T21" fmla="*/ 148070 h 99"/>
                <a:gd name="T22" fmla="*/ 99108 w 79"/>
                <a:gd name="T23" fmla="*/ 0 h 99"/>
                <a:gd name="T24" fmla="*/ 104614 w 79"/>
                <a:gd name="T25" fmla="*/ 329045 h 99"/>
                <a:gd name="T26" fmla="*/ 159674 w 79"/>
                <a:gd name="T27" fmla="*/ 367434 h 99"/>
                <a:gd name="T28" fmla="*/ 159674 w 79"/>
                <a:gd name="T29" fmla="*/ 488084 h 99"/>
                <a:gd name="T30" fmla="*/ 27530 w 79"/>
                <a:gd name="T31" fmla="*/ 488084 h 99"/>
                <a:gd name="T32" fmla="*/ 0 w 79"/>
                <a:gd name="T33" fmla="*/ 515505 h 99"/>
                <a:gd name="T34" fmla="*/ 27530 w 79"/>
                <a:gd name="T35" fmla="*/ 542925 h 99"/>
                <a:gd name="T36" fmla="*/ 352385 w 79"/>
                <a:gd name="T37" fmla="*/ 542925 h 99"/>
                <a:gd name="T38" fmla="*/ 379915 w 79"/>
                <a:gd name="T39" fmla="*/ 515505 h 99"/>
                <a:gd name="T40" fmla="*/ 352385 w 79"/>
                <a:gd name="T41" fmla="*/ 488084 h 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9" h="99">
                  <a:moveTo>
                    <a:pt x="64" y="89"/>
                  </a:moveTo>
                  <a:cubicBezTo>
                    <a:pt x="40" y="89"/>
                    <a:pt x="40" y="89"/>
                    <a:pt x="40" y="89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54" y="74"/>
                    <a:pt x="69" y="70"/>
                    <a:pt x="79" y="59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3" y="26"/>
                    <a:pt x="67" y="26"/>
                    <a:pt x="69" y="24"/>
                  </a:cubicBezTo>
                  <a:cubicBezTo>
                    <a:pt x="71" y="22"/>
                    <a:pt x="69" y="17"/>
                    <a:pt x="65" y="13"/>
                  </a:cubicBezTo>
                  <a:cubicBezTo>
                    <a:pt x="61" y="9"/>
                    <a:pt x="56" y="8"/>
                    <a:pt x="54" y="10"/>
                  </a:cubicBezTo>
                  <a:cubicBezTo>
                    <a:pt x="52" y="12"/>
                    <a:pt x="53" y="15"/>
                    <a:pt x="55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17"/>
                    <a:pt x="3" y="44"/>
                    <a:pt x="19" y="60"/>
                  </a:cubicBezTo>
                  <a:cubicBezTo>
                    <a:pt x="22" y="63"/>
                    <a:pt x="26" y="65"/>
                    <a:pt x="29" y="6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7" y="99"/>
                    <a:pt x="69" y="97"/>
                    <a:pt x="69" y="94"/>
                  </a:cubicBezTo>
                  <a:cubicBezTo>
                    <a:pt x="69" y="91"/>
                    <a:pt x="67" y="89"/>
                    <a:pt x="64" y="8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5540375" y="4101170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613400" y="3081270"/>
            <a:ext cx="965200" cy="965200"/>
            <a:chOff x="6549231" y="3292339"/>
            <a:chExt cx="965200" cy="965200"/>
          </a:xfrm>
        </p:grpSpPr>
        <p:sp>
          <p:nvSpPr>
            <p:cNvPr id="12" name="Freeform 370"/>
            <p:cNvSpPr>
              <a:spLocks noEditPoints="1"/>
            </p:cNvSpPr>
            <p:nvPr userDrawn="1"/>
          </p:nvSpPr>
          <p:spPr bwMode="auto">
            <a:xfrm>
              <a:off x="6837363" y="3546475"/>
              <a:ext cx="388937" cy="468313"/>
            </a:xfrm>
            <a:custGeom>
              <a:avLst/>
              <a:gdLst>
                <a:gd name="T0" fmla="*/ 319674 w 73"/>
                <a:gd name="T1" fmla="*/ 42574 h 88"/>
                <a:gd name="T2" fmla="*/ 149181 w 73"/>
                <a:gd name="T3" fmla="*/ 69183 h 88"/>
                <a:gd name="T4" fmla="*/ 154509 w 73"/>
                <a:gd name="T5" fmla="*/ 218191 h 88"/>
                <a:gd name="T6" fmla="*/ 10656 w 73"/>
                <a:gd name="T7" fmla="*/ 420417 h 88"/>
                <a:gd name="T8" fmla="*/ 21312 w 73"/>
                <a:gd name="T9" fmla="*/ 462991 h 88"/>
                <a:gd name="T10" fmla="*/ 21312 w 73"/>
                <a:gd name="T11" fmla="*/ 462991 h 88"/>
                <a:gd name="T12" fmla="*/ 21312 w 73"/>
                <a:gd name="T13" fmla="*/ 462991 h 88"/>
                <a:gd name="T14" fmla="*/ 21312 w 73"/>
                <a:gd name="T15" fmla="*/ 462991 h 88"/>
                <a:gd name="T16" fmla="*/ 165165 w 73"/>
                <a:gd name="T17" fmla="*/ 260765 h 88"/>
                <a:gd name="T18" fmla="*/ 175821 w 73"/>
                <a:gd name="T19" fmla="*/ 260765 h 88"/>
                <a:gd name="T20" fmla="*/ 175821 w 73"/>
                <a:gd name="T21" fmla="*/ 271409 h 88"/>
                <a:gd name="T22" fmla="*/ 31967 w 73"/>
                <a:gd name="T23" fmla="*/ 468313 h 88"/>
                <a:gd name="T24" fmla="*/ 69263 w 73"/>
                <a:gd name="T25" fmla="*/ 462991 h 88"/>
                <a:gd name="T26" fmla="*/ 74591 w 73"/>
                <a:gd name="T27" fmla="*/ 452348 h 88"/>
                <a:gd name="T28" fmla="*/ 106558 w 73"/>
                <a:gd name="T29" fmla="*/ 447026 h 88"/>
                <a:gd name="T30" fmla="*/ 95902 w 73"/>
                <a:gd name="T31" fmla="*/ 425739 h 88"/>
                <a:gd name="T32" fmla="*/ 106558 w 73"/>
                <a:gd name="T33" fmla="*/ 420417 h 88"/>
                <a:gd name="T34" fmla="*/ 122542 w 73"/>
                <a:gd name="T35" fmla="*/ 415096 h 88"/>
                <a:gd name="T36" fmla="*/ 133198 w 73"/>
                <a:gd name="T37" fmla="*/ 399130 h 88"/>
                <a:gd name="T38" fmla="*/ 154509 w 73"/>
                <a:gd name="T39" fmla="*/ 399130 h 88"/>
                <a:gd name="T40" fmla="*/ 165165 w 73"/>
                <a:gd name="T41" fmla="*/ 383165 h 88"/>
                <a:gd name="T42" fmla="*/ 159837 w 73"/>
                <a:gd name="T43" fmla="*/ 351235 h 88"/>
                <a:gd name="T44" fmla="*/ 165165 w 73"/>
                <a:gd name="T45" fmla="*/ 345913 h 88"/>
                <a:gd name="T46" fmla="*/ 197132 w 73"/>
                <a:gd name="T47" fmla="*/ 340591 h 88"/>
                <a:gd name="T48" fmla="*/ 181149 w 73"/>
                <a:gd name="T49" fmla="*/ 313983 h 88"/>
                <a:gd name="T50" fmla="*/ 213116 w 73"/>
                <a:gd name="T51" fmla="*/ 303339 h 88"/>
                <a:gd name="T52" fmla="*/ 191805 w 73"/>
                <a:gd name="T53" fmla="*/ 271409 h 88"/>
                <a:gd name="T54" fmla="*/ 207788 w 73"/>
                <a:gd name="T55" fmla="*/ 255443 h 88"/>
                <a:gd name="T56" fmla="*/ 351642 w 73"/>
                <a:gd name="T57" fmla="*/ 212870 h 88"/>
                <a:gd name="T58" fmla="*/ 319674 w 73"/>
                <a:gd name="T59" fmla="*/ 42574 h 88"/>
                <a:gd name="T60" fmla="*/ 309018 w 73"/>
                <a:gd name="T61" fmla="*/ 101113 h 88"/>
                <a:gd name="T62" fmla="*/ 271723 w 73"/>
                <a:gd name="T63" fmla="*/ 106435 h 88"/>
                <a:gd name="T64" fmla="*/ 266395 w 73"/>
                <a:gd name="T65" fmla="*/ 74504 h 88"/>
                <a:gd name="T66" fmla="*/ 303691 w 73"/>
                <a:gd name="T67" fmla="*/ 69183 h 88"/>
                <a:gd name="T68" fmla="*/ 309018 w 73"/>
                <a:gd name="T69" fmla="*/ 101113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" h="88">
                  <a:moveTo>
                    <a:pt x="60" y="8"/>
                  </a:moveTo>
                  <a:cubicBezTo>
                    <a:pt x="50" y="0"/>
                    <a:pt x="36" y="3"/>
                    <a:pt x="28" y="13"/>
                  </a:cubicBezTo>
                  <a:cubicBezTo>
                    <a:pt x="22" y="22"/>
                    <a:pt x="23" y="33"/>
                    <a:pt x="29" y="41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1"/>
                    <a:pt x="1" y="85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9"/>
                  </a:cubicBezTo>
                  <a:cubicBezTo>
                    <a:pt x="34" y="49"/>
                    <a:pt x="34" y="50"/>
                    <a:pt x="33" y="51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2"/>
                    <a:pt x="59" y="49"/>
                    <a:pt x="66" y="40"/>
                  </a:cubicBezTo>
                  <a:cubicBezTo>
                    <a:pt x="73" y="30"/>
                    <a:pt x="71" y="15"/>
                    <a:pt x="60" y="8"/>
                  </a:cubicBezTo>
                  <a:close/>
                  <a:moveTo>
                    <a:pt x="58" y="19"/>
                  </a:moveTo>
                  <a:cubicBezTo>
                    <a:pt x="56" y="21"/>
                    <a:pt x="53" y="22"/>
                    <a:pt x="51" y="20"/>
                  </a:cubicBezTo>
                  <a:cubicBezTo>
                    <a:pt x="49" y="19"/>
                    <a:pt x="49" y="16"/>
                    <a:pt x="50" y="14"/>
                  </a:cubicBezTo>
                  <a:cubicBezTo>
                    <a:pt x="52" y="12"/>
                    <a:pt x="55" y="11"/>
                    <a:pt x="57" y="13"/>
                  </a:cubicBezTo>
                  <a:cubicBezTo>
                    <a:pt x="59" y="14"/>
                    <a:pt x="59" y="17"/>
                    <a:pt x="58" y="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6549231" y="3292339"/>
              <a:ext cx="965200" cy="965200"/>
            </a:xfrm>
            <a:prstGeom prst="ellipse">
              <a:avLst/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876300" y="1275559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876300" y="1528765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5"/>
          </p:nvPr>
        </p:nvSpPr>
        <p:spPr>
          <a:xfrm>
            <a:off x="876300" y="1781969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6"/>
          </p:nvPr>
        </p:nvSpPr>
        <p:spPr>
          <a:xfrm>
            <a:off x="876301" y="4886985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876301" y="5140191"/>
            <a:ext cx="4406107" cy="248445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8"/>
          </p:nvPr>
        </p:nvSpPr>
        <p:spPr>
          <a:xfrm>
            <a:off x="876301" y="5393395"/>
            <a:ext cx="4406107" cy="980282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9"/>
          </p:nvPr>
        </p:nvSpPr>
        <p:spPr>
          <a:xfrm>
            <a:off x="6896100" y="3085104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19"/>
          <p:cNvSpPr>
            <a:spLocks noGrp="1"/>
          </p:cNvSpPr>
          <p:nvPr>
            <p:ph type="body" sz="quarter" idx="20"/>
          </p:nvPr>
        </p:nvSpPr>
        <p:spPr>
          <a:xfrm>
            <a:off x="6896100" y="3338310"/>
            <a:ext cx="4406107" cy="24844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19"/>
          <p:cNvSpPr>
            <a:spLocks noGrp="1"/>
          </p:cNvSpPr>
          <p:nvPr>
            <p:ph type="body" sz="quarter" idx="21"/>
          </p:nvPr>
        </p:nvSpPr>
        <p:spPr>
          <a:xfrm>
            <a:off x="6896100" y="3591514"/>
            <a:ext cx="4406107" cy="98028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cxnSp>
        <p:nvCxnSpPr>
          <p:cNvPr id="30" name="直接连接符 29"/>
          <p:cNvCxnSpPr>
            <a:stCxn id="9" idx="4"/>
            <a:endCxn id="15" idx="0"/>
          </p:cNvCxnSpPr>
          <p:nvPr userDrawn="1"/>
        </p:nvCxnSpPr>
        <p:spPr>
          <a:xfrm>
            <a:off x="6096000" y="2240759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5" idx="4"/>
            <a:endCxn id="14" idx="0"/>
          </p:cNvCxnSpPr>
          <p:nvPr userDrawn="1"/>
        </p:nvCxnSpPr>
        <p:spPr>
          <a:xfrm>
            <a:off x="6096000" y="4046472"/>
            <a:ext cx="0" cy="84051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图片占位符 34"/>
          <p:cNvSpPr>
            <a:spLocks noGrp="1"/>
          </p:cNvSpPr>
          <p:nvPr>
            <p:ph type="pic" sz="quarter" idx="22"/>
          </p:nvPr>
        </p:nvSpPr>
        <p:spPr>
          <a:xfrm>
            <a:off x="7017600" y="1308157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34"/>
          <p:cNvSpPr>
            <a:spLocks noGrp="1"/>
          </p:cNvSpPr>
          <p:nvPr>
            <p:ph type="pic" sz="quarter" idx="23"/>
          </p:nvPr>
        </p:nvSpPr>
        <p:spPr>
          <a:xfrm>
            <a:off x="4313351" y="3130170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34"/>
          <p:cNvSpPr>
            <a:spLocks noGrp="1"/>
          </p:cNvSpPr>
          <p:nvPr>
            <p:ph type="pic" sz="quarter" idx="24"/>
          </p:nvPr>
        </p:nvSpPr>
        <p:spPr>
          <a:xfrm>
            <a:off x="7016467" y="4952183"/>
            <a:ext cx="900000" cy="9000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D01C-2085-42FD-ADFE-CFE7802DB30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8748607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275946" y="2286692"/>
            <a:ext cx="1982783" cy="2733742"/>
            <a:chOff x="1670051" y="1410517"/>
            <a:chExt cx="2959100" cy="4079830"/>
          </a:xfrm>
        </p:grpSpPr>
        <p:sp>
          <p:nvSpPr>
            <p:cNvPr id="7" name="Freeform 45"/>
            <p:cNvSpPr/>
            <p:nvPr/>
          </p:nvSpPr>
          <p:spPr bwMode="auto">
            <a:xfrm>
              <a:off x="4155162" y="2168011"/>
              <a:ext cx="473989" cy="1160603"/>
            </a:xfrm>
            <a:custGeom>
              <a:avLst/>
              <a:gdLst>
                <a:gd name="T0" fmla="*/ 0 w 107"/>
                <a:gd name="T1" fmla="*/ 139 h 262"/>
                <a:gd name="T2" fmla="*/ 102 w 107"/>
                <a:gd name="T3" fmla="*/ 262 h 262"/>
                <a:gd name="T4" fmla="*/ 107 w 107"/>
                <a:gd name="T5" fmla="*/ 0 h 262"/>
                <a:gd name="T6" fmla="*/ 0 w 107"/>
                <a:gd name="T7" fmla="*/ 13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62">
                  <a:moveTo>
                    <a:pt x="0" y="139"/>
                  </a:moveTo>
                  <a:lnTo>
                    <a:pt x="102" y="262"/>
                  </a:lnTo>
                  <a:lnTo>
                    <a:pt x="107" y="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1670051" y="3426069"/>
              <a:ext cx="713197" cy="877097"/>
            </a:xfrm>
            <a:custGeom>
              <a:avLst/>
              <a:gdLst>
                <a:gd name="T0" fmla="*/ 0 w 161"/>
                <a:gd name="T1" fmla="*/ 0 h 198"/>
                <a:gd name="T2" fmla="*/ 161 w 161"/>
                <a:gd name="T3" fmla="*/ 198 h 198"/>
                <a:gd name="T4" fmla="*/ 119 w 161"/>
                <a:gd name="T5" fmla="*/ 26 h 198"/>
                <a:gd name="T6" fmla="*/ 0 w 16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98">
                  <a:moveTo>
                    <a:pt x="0" y="0"/>
                  </a:moveTo>
                  <a:lnTo>
                    <a:pt x="161" y="198"/>
                  </a:lnTo>
                  <a:lnTo>
                    <a:pt x="119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7"/>
            <p:cNvSpPr/>
            <p:nvPr/>
          </p:nvSpPr>
          <p:spPr bwMode="auto">
            <a:xfrm>
              <a:off x="2595878" y="5162543"/>
              <a:ext cx="598023" cy="327804"/>
            </a:xfrm>
            <a:custGeom>
              <a:avLst/>
              <a:gdLst>
                <a:gd name="T0" fmla="*/ 135 w 135"/>
                <a:gd name="T1" fmla="*/ 0 h 74"/>
                <a:gd name="T2" fmla="*/ 120 w 135"/>
                <a:gd name="T3" fmla="*/ 74 h 74"/>
                <a:gd name="T4" fmla="*/ 0 w 135"/>
                <a:gd name="T5" fmla="*/ 15 h 74"/>
                <a:gd name="T6" fmla="*/ 135 w 13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74">
                  <a:moveTo>
                    <a:pt x="135" y="0"/>
                  </a:moveTo>
                  <a:lnTo>
                    <a:pt x="120" y="74"/>
                  </a:lnTo>
                  <a:lnTo>
                    <a:pt x="0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8"/>
            <p:cNvSpPr/>
            <p:nvPr/>
          </p:nvSpPr>
          <p:spPr bwMode="auto">
            <a:xfrm>
              <a:off x="2383248" y="4303166"/>
              <a:ext cx="810652" cy="925826"/>
            </a:xfrm>
            <a:custGeom>
              <a:avLst/>
              <a:gdLst>
                <a:gd name="T0" fmla="*/ 0 w 183"/>
                <a:gd name="T1" fmla="*/ 0 h 209"/>
                <a:gd name="T2" fmla="*/ 183 w 183"/>
                <a:gd name="T3" fmla="*/ 194 h 209"/>
                <a:gd name="T4" fmla="*/ 48 w 183"/>
                <a:gd name="T5" fmla="*/ 209 h 209"/>
                <a:gd name="T6" fmla="*/ 0 w 183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09">
                  <a:moveTo>
                    <a:pt x="0" y="0"/>
                  </a:moveTo>
                  <a:lnTo>
                    <a:pt x="183" y="194"/>
                  </a:lnTo>
                  <a:lnTo>
                    <a:pt x="48" y="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383248" y="4210139"/>
              <a:ext cx="810652" cy="952404"/>
            </a:xfrm>
            <a:custGeom>
              <a:avLst/>
              <a:gdLst>
                <a:gd name="T0" fmla="*/ 183 w 183"/>
                <a:gd name="T1" fmla="*/ 0 h 215"/>
                <a:gd name="T2" fmla="*/ 183 w 183"/>
                <a:gd name="T3" fmla="*/ 215 h 215"/>
                <a:gd name="T4" fmla="*/ 0 w 183"/>
                <a:gd name="T5" fmla="*/ 21 h 215"/>
                <a:gd name="T6" fmla="*/ 183 w 183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215">
                  <a:moveTo>
                    <a:pt x="183" y="0"/>
                  </a:moveTo>
                  <a:lnTo>
                    <a:pt x="183" y="215"/>
                  </a:lnTo>
                  <a:lnTo>
                    <a:pt x="0" y="2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0"/>
            <p:cNvSpPr/>
            <p:nvPr/>
          </p:nvSpPr>
          <p:spPr bwMode="auto">
            <a:xfrm>
              <a:off x="3127452" y="5162543"/>
              <a:ext cx="465129" cy="327804"/>
            </a:xfrm>
            <a:custGeom>
              <a:avLst/>
              <a:gdLst>
                <a:gd name="T0" fmla="*/ 15 w 105"/>
                <a:gd name="T1" fmla="*/ 0 h 74"/>
                <a:gd name="T2" fmla="*/ 105 w 105"/>
                <a:gd name="T3" fmla="*/ 17 h 74"/>
                <a:gd name="T4" fmla="*/ 0 w 105"/>
                <a:gd name="T5" fmla="*/ 74 h 74"/>
                <a:gd name="T6" fmla="*/ 15 w 105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74">
                  <a:moveTo>
                    <a:pt x="15" y="0"/>
                  </a:moveTo>
                  <a:lnTo>
                    <a:pt x="105" y="17"/>
                  </a:lnTo>
                  <a:lnTo>
                    <a:pt x="0" y="7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884944" y="2783749"/>
              <a:ext cx="722057" cy="1519416"/>
            </a:xfrm>
            <a:custGeom>
              <a:avLst/>
              <a:gdLst>
                <a:gd name="T0" fmla="*/ 0 w 163"/>
                <a:gd name="T1" fmla="*/ 343 h 343"/>
                <a:gd name="T2" fmla="*/ 163 w 163"/>
                <a:gd name="T3" fmla="*/ 123 h 343"/>
                <a:gd name="T4" fmla="*/ 61 w 163"/>
                <a:gd name="T5" fmla="*/ 0 h 343"/>
                <a:gd name="T6" fmla="*/ 0 w 163"/>
                <a:gd name="T7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343">
                  <a:moveTo>
                    <a:pt x="0" y="343"/>
                  </a:moveTo>
                  <a:lnTo>
                    <a:pt x="163" y="123"/>
                  </a:lnTo>
                  <a:lnTo>
                    <a:pt x="61" y="0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3193897" y="2783749"/>
              <a:ext cx="961265" cy="1519416"/>
            </a:xfrm>
            <a:custGeom>
              <a:avLst/>
              <a:gdLst>
                <a:gd name="T0" fmla="*/ 0 w 217"/>
                <a:gd name="T1" fmla="*/ 322 h 343"/>
                <a:gd name="T2" fmla="*/ 156 w 217"/>
                <a:gd name="T3" fmla="*/ 343 h 343"/>
                <a:gd name="T4" fmla="*/ 217 w 217"/>
                <a:gd name="T5" fmla="*/ 0 h 343"/>
                <a:gd name="T6" fmla="*/ 0 w 217"/>
                <a:gd name="T7" fmla="*/ 32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343">
                  <a:moveTo>
                    <a:pt x="0" y="322"/>
                  </a:moveTo>
                  <a:lnTo>
                    <a:pt x="156" y="343"/>
                  </a:lnTo>
                  <a:lnTo>
                    <a:pt x="217" y="0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3"/>
            <p:cNvSpPr/>
            <p:nvPr/>
          </p:nvSpPr>
          <p:spPr bwMode="auto">
            <a:xfrm>
              <a:off x="2197197" y="2783749"/>
              <a:ext cx="1957966" cy="1426390"/>
            </a:xfrm>
            <a:custGeom>
              <a:avLst/>
              <a:gdLst>
                <a:gd name="T0" fmla="*/ 0 w 442"/>
                <a:gd name="T1" fmla="*/ 171 h 322"/>
                <a:gd name="T2" fmla="*/ 225 w 442"/>
                <a:gd name="T3" fmla="*/ 322 h 322"/>
                <a:gd name="T4" fmla="*/ 442 w 442"/>
                <a:gd name="T5" fmla="*/ 0 h 322"/>
                <a:gd name="T6" fmla="*/ 0 w 442"/>
                <a:gd name="T7" fmla="*/ 17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322">
                  <a:moveTo>
                    <a:pt x="0" y="171"/>
                  </a:moveTo>
                  <a:lnTo>
                    <a:pt x="225" y="322"/>
                  </a:lnTo>
                  <a:lnTo>
                    <a:pt x="442" y="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2595878" y="1410517"/>
              <a:ext cx="1559285" cy="1373232"/>
            </a:xfrm>
            <a:custGeom>
              <a:avLst/>
              <a:gdLst>
                <a:gd name="T0" fmla="*/ 352 w 352"/>
                <a:gd name="T1" fmla="*/ 310 h 310"/>
                <a:gd name="T2" fmla="*/ 0 w 352"/>
                <a:gd name="T3" fmla="*/ 5 h 310"/>
                <a:gd name="T4" fmla="*/ 251 w 352"/>
                <a:gd name="T5" fmla="*/ 0 h 310"/>
                <a:gd name="T6" fmla="*/ 352 w 352"/>
                <a:gd name="T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310">
                  <a:moveTo>
                    <a:pt x="352" y="310"/>
                  </a:moveTo>
                  <a:lnTo>
                    <a:pt x="0" y="5"/>
                  </a:lnTo>
                  <a:lnTo>
                    <a:pt x="251" y="0"/>
                  </a:lnTo>
                  <a:lnTo>
                    <a:pt x="352" y="31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3707753" y="1410517"/>
              <a:ext cx="921396" cy="1373232"/>
            </a:xfrm>
            <a:custGeom>
              <a:avLst/>
              <a:gdLst>
                <a:gd name="T0" fmla="*/ 208 w 208"/>
                <a:gd name="T1" fmla="*/ 171 h 310"/>
                <a:gd name="T2" fmla="*/ 0 w 208"/>
                <a:gd name="T3" fmla="*/ 0 h 310"/>
                <a:gd name="T4" fmla="*/ 101 w 208"/>
                <a:gd name="T5" fmla="*/ 310 h 310"/>
                <a:gd name="T6" fmla="*/ 208 w 208"/>
                <a:gd name="T7" fmla="*/ 17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10">
                  <a:moveTo>
                    <a:pt x="208" y="171"/>
                  </a:moveTo>
                  <a:lnTo>
                    <a:pt x="0" y="0"/>
                  </a:lnTo>
                  <a:lnTo>
                    <a:pt x="101" y="310"/>
                  </a:lnTo>
                  <a:lnTo>
                    <a:pt x="208" y="1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1692201" y="1432667"/>
              <a:ext cx="903676" cy="2108576"/>
            </a:xfrm>
            <a:custGeom>
              <a:avLst/>
              <a:gdLst>
                <a:gd name="T0" fmla="*/ 114 w 204"/>
                <a:gd name="T1" fmla="*/ 476 h 476"/>
                <a:gd name="T2" fmla="*/ 204 w 204"/>
                <a:gd name="T3" fmla="*/ 0 h 476"/>
                <a:gd name="T4" fmla="*/ 0 w 204"/>
                <a:gd name="T5" fmla="*/ 170 h 476"/>
                <a:gd name="T6" fmla="*/ 114 w 204"/>
                <a:gd name="T7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476">
                  <a:moveTo>
                    <a:pt x="114" y="476"/>
                  </a:moveTo>
                  <a:lnTo>
                    <a:pt x="204" y="0"/>
                  </a:lnTo>
                  <a:lnTo>
                    <a:pt x="0" y="170"/>
                  </a:lnTo>
                  <a:lnTo>
                    <a:pt x="114" y="47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2197197" y="1432667"/>
              <a:ext cx="1957966" cy="2108576"/>
            </a:xfrm>
            <a:custGeom>
              <a:avLst/>
              <a:gdLst>
                <a:gd name="T0" fmla="*/ 442 w 442"/>
                <a:gd name="T1" fmla="*/ 305 h 476"/>
                <a:gd name="T2" fmla="*/ 90 w 442"/>
                <a:gd name="T3" fmla="*/ 0 h 476"/>
                <a:gd name="T4" fmla="*/ 0 w 442"/>
                <a:gd name="T5" fmla="*/ 476 h 476"/>
                <a:gd name="T6" fmla="*/ 442 w 442"/>
                <a:gd name="T7" fmla="*/ 30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" h="476">
                  <a:moveTo>
                    <a:pt x="442" y="305"/>
                  </a:moveTo>
                  <a:lnTo>
                    <a:pt x="90" y="0"/>
                  </a:lnTo>
                  <a:lnTo>
                    <a:pt x="0" y="476"/>
                  </a:lnTo>
                  <a:lnTo>
                    <a:pt x="442" y="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3193897" y="4303166"/>
              <a:ext cx="691047" cy="934685"/>
            </a:xfrm>
            <a:custGeom>
              <a:avLst/>
              <a:gdLst>
                <a:gd name="T0" fmla="*/ 90 w 156"/>
                <a:gd name="T1" fmla="*/ 211 h 211"/>
                <a:gd name="T2" fmla="*/ 156 w 156"/>
                <a:gd name="T3" fmla="*/ 0 h 211"/>
                <a:gd name="T4" fmla="*/ 0 w 156"/>
                <a:gd name="T5" fmla="*/ 194 h 211"/>
                <a:gd name="T6" fmla="*/ 90 w 15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1">
                  <a:moveTo>
                    <a:pt x="90" y="211"/>
                  </a:moveTo>
                  <a:lnTo>
                    <a:pt x="156" y="0"/>
                  </a:lnTo>
                  <a:lnTo>
                    <a:pt x="0" y="194"/>
                  </a:lnTo>
                  <a:lnTo>
                    <a:pt x="90" y="21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3193897" y="4210139"/>
              <a:ext cx="691047" cy="952404"/>
            </a:xfrm>
            <a:custGeom>
              <a:avLst/>
              <a:gdLst>
                <a:gd name="T0" fmla="*/ 156 w 156"/>
                <a:gd name="T1" fmla="*/ 21 h 215"/>
                <a:gd name="T2" fmla="*/ 0 w 156"/>
                <a:gd name="T3" fmla="*/ 0 h 215"/>
                <a:gd name="T4" fmla="*/ 0 w 156"/>
                <a:gd name="T5" fmla="*/ 215 h 215"/>
                <a:gd name="T6" fmla="*/ 156 w 156"/>
                <a:gd name="T7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15">
                  <a:moveTo>
                    <a:pt x="156" y="21"/>
                  </a:moveTo>
                  <a:lnTo>
                    <a:pt x="0" y="0"/>
                  </a:lnTo>
                  <a:lnTo>
                    <a:pt x="0" y="215"/>
                  </a:lnTo>
                  <a:lnTo>
                    <a:pt x="156" y="2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2197197" y="3541243"/>
              <a:ext cx="996703" cy="761922"/>
            </a:xfrm>
            <a:custGeom>
              <a:avLst/>
              <a:gdLst>
                <a:gd name="T0" fmla="*/ 225 w 225"/>
                <a:gd name="T1" fmla="*/ 151 h 172"/>
                <a:gd name="T2" fmla="*/ 0 w 225"/>
                <a:gd name="T3" fmla="*/ 0 h 172"/>
                <a:gd name="T4" fmla="*/ 42 w 225"/>
                <a:gd name="T5" fmla="*/ 172 h 172"/>
                <a:gd name="T6" fmla="*/ 225 w 225"/>
                <a:gd name="T7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172">
                  <a:moveTo>
                    <a:pt x="225" y="151"/>
                  </a:moveTo>
                  <a:lnTo>
                    <a:pt x="0" y="0"/>
                  </a:lnTo>
                  <a:lnTo>
                    <a:pt x="42" y="172"/>
                  </a:lnTo>
                  <a:lnTo>
                    <a:pt x="225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1670051" y="2185730"/>
              <a:ext cx="527146" cy="1355513"/>
            </a:xfrm>
            <a:custGeom>
              <a:avLst/>
              <a:gdLst>
                <a:gd name="T0" fmla="*/ 0 w 119"/>
                <a:gd name="T1" fmla="*/ 280 h 306"/>
                <a:gd name="T2" fmla="*/ 119 w 119"/>
                <a:gd name="T3" fmla="*/ 306 h 306"/>
                <a:gd name="T4" fmla="*/ 5 w 119"/>
                <a:gd name="T5" fmla="*/ 0 h 306"/>
                <a:gd name="T6" fmla="*/ 0 w 119"/>
                <a:gd name="T7" fmla="*/ 2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306">
                  <a:moveTo>
                    <a:pt x="0" y="280"/>
                  </a:moveTo>
                  <a:lnTo>
                    <a:pt x="119" y="306"/>
                  </a:lnTo>
                  <a:lnTo>
                    <a:pt x="5" y="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弧形 23"/>
          <p:cNvSpPr/>
          <p:nvPr userDrawn="1"/>
        </p:nvSpPr>
        <p:spPr>
          <a:xfrm>
            <a:off x="4543690" y="2037555"/>
            <a:ext cx="3073703" cy="3073703"/>
          </a:xfrm>
          <a:prstGeom prst="arc">
            <a:avLst>
              <a:gd name="adj1" fmla="val 5406212"/>
              <a:gd name="adj2" fmla="val 12285621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 userDrawn="1"/>
        </p:nvSpPr>
        <p:spPr>
          <a:xfrm>
            <a:off x="4324139" y="1818005"/>
            <a:ext cx="3512803" cy="3512803"/>
          </a:xfrm>
          <a:prstGeom prst="arc">
            <a:avLst>
              <a:gd name="adj1" fmla="val 660789"/>
              <a:gd name="adj2" fmla="val 7829558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 userDrawn="1"/>
        </p:nvSpPr>
        <p:spPr>
          <a:xfrm>
            <a:off x="4104587" y="1598452"/>
            <a:ext cx="3951904" cy="3951904"/>
          </a:xfrm>
          <a:prstGeom prst="arc">
            <a:avLst>
              <a:gd name="adj1" fmla="val 18135977"/>
              <a:gd name="adj2" fmla="val 3031536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 userDrawn="1"/>
        </p:nvSpPr>
        <p:spPr>
          <a:xfrm>
            <a:off x="3885038" y="1378902"/>
            <a:ext cx="4391004" cy="4391004"/>
          </a:xfrm>
          <a:prstGeom prst="arc">
            <a:avLst>
              <a:gd name="adj1" fmla="val 17077737"/>
              <a:gd name="adj2" fmla="val 2022974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7" idx="2"/>
          </p:cNvCxnSpPr>
          <p:nvPr userDrawn="1"/>
        </p:nvCxnSpPr>
        <p:spPr>
          <a:xfrm flipH="1">
            <a:off x="8103933" y="2611179"/>
            <a:ext cx="308747" cy="11110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6" idx="2"/>
          </p:cNvCxnSpPr>
          <p:nvPr userDrawn="1"/>
        </p:nvCxnSpPr>
        <p:spPr>
          <a:xfrm flipH="1" flipV="1">
            <a:off x="7336721" y="5099659"/>
            <a:ext cx="269353" cy="39424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25" idx="2"/>
          </p:cNvCxnSpPr>
          <p:nvPr userDrawn="1"/>
        </p:nvCxnSpPr>
        <p:spPr>
          <a:xfrm flipV="1">
            <a:off x="4525326" y="4910129"/>
            <a:ext cx="414695" cy="58377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4" idx="2"/>
          </p:cNvCxnSpPr>
          <p:nvPr userDrawn="1"/>
        </p:nvCxnSpPr>
        <p:spPr>
          <a:xfrm>
            <a:off x="3779322" y="2630873"/>
            <a:ext cx="905655" cy="29986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占位符 31"/>
          <p:cNvSpPr>
            <a:spLocks noGrp="1"/>
          </p:cNvSpPr>
          <p:nvPr userDrawn="1">
            <p:ph type="body" sz="quarter" idx="14"/>
          </p:nvPr>
        </p:nvSpPr>
        <p:spPr>
          <a:xfrm>
            <a:off x="8748607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4" name="文本占位符 31"/>
          <p:cNvSpPr>
            <a:spLocks noGrp="1"/>
          </p:cNvSpPr>
          <p:nvPr userDrawn="1">
            <p:ph type="body" sz="quarter" idx="15"/>
          </p:nvPr>
        </p:nvSpPr>
        <p:spPr>
          <a:xfrm>
            <a:off x="555248" y="165041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5" name="文本占位符 31"/>
          <p:cNvSpPr>
            <a:spLocks noGrp="1"/>
          </p:cNvSpPr>
          <p:nvPr userDrawn="1">
            <p:ph type="body" sz="quarter" idx="16"/>
          </p:nvPr>
        </p:nvSpPr>
        <p:spPr>
          <a:xfrm>
            <a:off x="555248" y="4340586"/>
            <a:ext cx="3022600" cy="192152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53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EA83F-5C3B-4B9E-9BC4-57A86A3832B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82158" y="2571423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7" name="Group 39"/>
          <p:cNvGrpSpPr/>
          <p:nvPr userDrawn="1"/>
        </p:nvGrpSpPr>
        <p:grpSpPr>
          <a:xfrm>
            <a:off x="6326719" y="974093"/>
            <a:ext cx="139700" cy="539751"/>
            <a:chOff x="4745038" y="868363"/>
            <a:chExt cx="104775" cy="404813"/>
          </a:xfrm>
        </p:grpSpPr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4745038" y="86836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4770438" y="885826"/>
              <a:ext cx="55563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4770438" y="965201"/>
              <a:ext cx="55563" cy="55563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4770438" y="1041401"/>
              <a:ext cx="55563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783138" y="1108076"/>
              <a:ext cx="28575" cy="165100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3" name="Group 40"/>
          <p:cNvGrpSpPr/>
          <p:nvPr userDrawn="1"/>
        </p:nvGrpSpPr>
        <p:grpSpPr>
          <a:xfrm>
            <a:off x="5189977" y="3118277"/>
            <a:ext cx="141817" cy="539751"/>
            <a:chOff x="3503613" y="2476501"/>
            <a:chExt cx="106363" cy="404813"/>
          </a:xfrm>
        </p:grpSpPr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3503613" y="2476501"/>
              <a:ext cx="106363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Oval 29"/>
            <p:cNvSpPr>
              <a:spLocks noChangeArrowheads="1"/>
            </p:cNvSpPr>
            <p:nvPr/>
          </p:nvSpPr>
          <p:spPr bwMode="auto">
            <a:xfrm>
              <a:off x="3527425" y="2493963"/>
              <a:ext cx="57150" cy="5873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Oval 30"/>
            <p:cNvSpPr>
              <a:spLocks noChangeArrowheads="1"/>
            </p:cNvSpPr>
            <p:nvPr/>
          </p:nvSpPr>
          <p:spPr bwMode="auto">
            <a:xfrm>
              <a:off x="3527425" y="2570163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Oval 31"/>
            <p:cNvSpPr>
              <a:spLocks noChangeArrowheads="1"/>
            </p:cNvSpPr>
            <p:nvPr/>
          </p:nvSpPr>
          <p:spPr bwMode="auto">
            <a:xfrm>
              <a:off x="3527425" y="2647951"/>
              <a:ext cx="57150" cy="55563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3541713" y="2714626"/>
              <a:ext cx="30163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9" name="Group 41"/>
          <p:cNvGrpSpPr/>
          <p:nvPr userDrawn="1"/>
        </p:nvGrpSpPr>
        <p:grpSpPr>
          <a:xfrm>
            <a:off x="8017935" y="5249760"/>
            <a:ext cx="139700" cy="539751"/>
            <a:chOff x="6013450" y="4075113"/>
            <a:chExt cx="104775" cy="404813"/>
          </a:xfrm>
        </p:grpSpPr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013450" y="4075113"/>
              <a:ext cx="104775" cy="246063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Oval 34"/>
            <p:cNvSpPr>
              <a:spLocks noChangeArrowheads="1"/>
            </p:cNvSpPr>
            <p:nvPr/>
          </p:nvSpPr>
          <p:spPr bwMode="auto">
            <a:xfrm>
              <a:off x="6037263" y="4092576"/>
              <a:ext cx="57150" cy="555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Oval 35"/>
            <p:cNvSpPr>
              <a:spLocks noChangeArrowheads="1"/>
            </p:cNvSpPr>
            <p:nvPr/>
          </p:nvSpPr>
          <p:spPr bwMode="auto">
            <a:xfrm>
              <a:off x="6037263" y="4168776"/>
              <a:ext cx="57150" cy="5715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36"/>
            <p:cNvSpPr>
              <a:spLocks noChangeArrowheads="1"/>
            </p:cNvSpPr>
            <p:nvPr/>
          </p:nvSpPr>
          <p:spPr bwMode="auto">
            <a:xfrm>
              <a:off x="6037263" y="4244976"/>
              <a:ext cx="57150" cy="5715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51550" y="4313238"/>
              <a:ext cx="28575" cy="166688"/>
            </a:xfrm>
            <a:prstGeom prst="rect">
              <a:avLst/>
            </a:prstGeom>
            <a:solidFill>
              <a:srgbClr val="706F6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5" name="Freeform 5"/>
          <p:cNvSpPr>
            <a:spLocks noEditPoints="1"/>
          </p:cNvSpPr>
          <p:nvPr userDrawn="1"/>
        </p:nvSpPr>
        <p:spPr bwMode="auto">
          <a:xfrm rot="16200000">
            <a:off x="1546733" y="1188886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 rot="16200000">
            <a:off x="3998385" y="1188888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 flipH="1">
            <a:off x="2690927" y="4722691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 rot="5400000" flipV="1">
            <a:off x="6843185" y="6131394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29" name="Freeform 5"/>
          <p:cNvSpPr>
            <a:spLocks noEditPoints="1"/>
          </p:cNvSpPr>
          <p:nvPr userDrawn="1"/>
        </p:nvSpPr>
        <p:spPr bwMode="auto">
          <a:xfrm rot="5400000" flipV="1">
            <a:off x="10266661" y="6131396"/>
            <a:ext cx="342900" cy="211667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35" y="71"/>
              </a:cxn>
              <a:cxn ang="0">
                <a:pos x="115" y="71"/>
              </a:cxn>
              <a:cxn ang="0">
                <a:pos x="115" y="0"/>
              </a:cxn>
              <a:cxn ang="0">
                <a:pos x="35" y="0"/>
              </a:cxn>
              <a:cxn ang="0">
                <a:pos x="79" y="50"/>
              </a:cxn>
              <a:cxn ang="0">
                <a:pos x="65" y="35"/>
              </a:cxn>
              <a:cxn ang="0">
                <a:pos x="79" y="21"/>
              </a:cxn>
              <a:cxn ang="0">
                <a:pos x="93" y="35"/>
              </a:cxn>
              <a:cxn ang="0">
                <a:pos x="79" y="50"/>
              </a:cxn>
            </a:cxnLst>
            <a:rect l="0" t="0" r="r" b="b"/>
            <a:pathLst>
              <a:path w="115" h="71">
                <a:moveTo>
                  <a:pt x="35" y="0"/>
                </a:moveTo>
                <a:cubicBezTo>
                  <a:pt x="0" y="35"/>
                  <a:pt x="0" y="35"/>
                  <a:pt x="0" y="35"/>
                </a:cubicBezTo>
                <a:cubicBezTo>
                  <a:pt x="35" y="71"/>
                  <a:pt x="35" y="71"/>
                  <a:pt x="35" y="71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0"/>
                  <a:pt x="115" y="0"/>
                  <a:pt x="115" y="0"/>
                </a:cubicBezTo>
                <a:lnTo>
                  <a:pt x="35" y="0"/>
                </a:lnTo>
                <a:close/>
                <a:moveTo>
                  <a:pt x="79" y="50"/>
                </a:moveTo>
                <a:cubicBezTo>
                  <a:pt x="71" y="50"/>
                  <a:pt x="65" y="43"/>
                  <a:pt x="65" y="35"/>
                </a:cubicBezTo>
                <a:cubicBezTo>
                  <a:pt x="65" y="27"/>
                  <a:pt x="71" y="21"/>
                  <a:pt x="79" y="21"/>
                </a:cubicBezTo>
                <a:cubicBezTo>
                  <a:pt x="87" y="21"/>
                  <a:pt x="93" y="27"/>
                  <a:pt x="93" y="35"/>
                </a:cubicBezTo>
                <a:cubicBezTo>
                  <a:pt x="93" y="43"/>
                  <a:pt x="87" y="50"/>
                  <a:pt x="79" y="5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6"/>
          <p:cNvSpPr>
            <a:spLocks noEditPoints="1"/>
          </p:cNvSpPr>
          <p:nvPr userDrawn="1"/>
        </p:nvSpPr>
        <p:spPr bwMode="auto">
          <a:xfrm>
            <a:off x="1503637" y="1811023"/>
            <a:ext cx="429088" cy="346039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1" name="Freeform 66"/>
          <p:cNvSpPr>
            <a:spLocks noEditPoints="1"/>
          </p:cNvSpPr>
          <p:nvPr userDrawn="1"/>
        </p:nvSpPr>
        <p:spPr bwMode="auto">
          <a:xfrm>
            <a:off x="3987233" y="1814150"/>
            <a:ext cx="365207" cy="3397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105"/>
          <p:cNvSpPr>
            <a:spLocks noEditPoints="1"/>
          </p:cNvSpPr>
          <p:nvPr userDrawn="1"/>
        </p:nvSpPr>
        <p:spPr bwMode="auto">
          <a:xfrm>
            <a:off x="8280402" y="2492359"/>
            <a:ext cx="375236" cy="3697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Freeform 15"/>
          <p:cNvSpPr>
            <a:spLocks noEditPoints="1"/>
          </p:cNvSpPr>
          <p:nvPr userDrawn="1"/>
        </p:nvSpPr>
        <p:spPr bwMode="auto">
          <a:xfrm>
            <a:off x="3429002" y="4677714"/>
            <a:ext cx="402167" cy="30162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4" name="Freeform 57"/>
          <p:cNvSpPr>
            <a:spLocks noEditPoints="1"/>
          </p:cNvSpPr>
          <p:nvPr userDrawn="1"/>
        </p:nvSpPr>
        <p:spPr bwMode="auto">
          <a:xfrm>
            <a:off x="6827448" y="5328980"/>
            <a:ext cx="374373" cy="37437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5" name="Freeform 152"/>
          <p:cNvSpPr>
            <a:spLocks noEditPoints="1"/>
          </p:cNvSpPr>
          <p:nvPr userDrawn="1"/>
        </p:nvSpPr>
        <p:spPr bwMode="auto">
          <a:xfrm>
            <a:off x="10245177" y="5337867"/>
            <a:ext cx="385871" cy="356596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42" name="Group 75"/>
          <p:cNvGrpSpPr/>
          <p:nvPr userDrawn="1"/>
        </p:nvGrpSpPr>
        <p:grpSpPr>
          <a:xfrm>
            <a:off x="0" y="1513844"/>
            <a:ext cx="12192000" cy="4502151"/>
            <a:chOff x="0" y="1285876"/>
            <a:chExt cx="9144000" cy="3376613"/>
          </a:xfrm>
        </p:grpSpPr>
        <p:grpSp>
          <p:nvGrpSpPr>
            <p:cNvPr id="43" name="Group 74"/>
            <p:cNvGrpSpPr/>
            <p:nvPr/>
          </p:nvGrpSpPr>
          <p:grpSpPr>
            <a:xfrm>
              <a:off x="0" y="1285876"/>
              <a:ext cx="9144000" cy="3376613"/>
              <a:chOff x="0" y="1285876"/>
              <a:chExt cx="9144000" cy="3376613"/>
            </a:xfrm>
          </p:grpSpPr>
          <p:grpSp>
            <p:nvGrpSpPr>
              <p:cNvPr id="50" name="Group 55"/>
              <p:cNvGrpSpPr/>
              <p:nvPr/>
            </p:nvGrpSpPr>
            <p:grpSpPr>
              <a:xfrm>
                <a:off x="1588" y="1285876"/>
                <a:ext cx="9142412" cy="3376613"/>
                <a:chOff x="1588" y="1273176"/>
                <a:chExt cx="9142412" cy="33766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3" name="Freeform 6"/>
                <p:cNvSpPr/>
                <p:nvPr/>
              </p:nvSpPr>
              <p:spPr bwMode="auto">
                <a:xfrm>
                  <a:off x="1588" y="1273176"/>
                  <a:ext cx="6772275" cy="1773238"/>
                </a:xfrm>
                <a:custGeom>
                  <a:avLst/>
                  <a:gdLst/>
                  <a:ahLst/>
                  <a:cxnLst>
                    <a:cxn ang="0">
                      <a:pos x="2633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2633" y="76"/>
                    </a:cxn>
                    <a:cxn ang="0">
                      <a:pos x="2952" y="396"/>
                    </a:cxn>
                    <a:cxn ang="0">
                      <a:pos x="2633" y="716"/>
                    </a:cxn>
                    <a:cxn ang="0">
                      <a:pos x="2008" y="716"/>
                    </a:cxn>
                    <a:cxn ang="0">
                      <a:pos x="2008" y="792"/>
                    </a:cxn>
                    <a:cxn ang="0">
                      <a:pos x="2633" y="792"/>
                    </a:cxn>
                    <a:cxn ang="0">
                      <a:pos x="3028" y="396"/>
                    </a:cxn>
                    <a:cxn ang="0">
                      <a:pos x="2633" y="0"/>
                    </a:cxn>
                  </a:cxnLst>
                  <a:rect l="0" t="0" r="r" b="b"/>
                  <a:pathLst>
                    <a:path w="3028" h="792">
                      <a:moveTo>
                        <a:pt x="26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633" y="76"/>
                        <a:pt x="2633" y="76"/>
                        <a:pt x="2633" y="76"/>
                      </a:cubicBezTo>
                      <a:cubicBezTo>
                        <a:pt x="2809" y="76"/>
                        <a:pt x="2952" y="220"/>
                        <a:pt x="2952" y="396"/>
                      </a:cubicBezTo>
                      <a:cubicBezTo>
                        <a:pt x="2952" y="573"/>
                        <a:pt x="2809" y="716"/>
                        <a:pt x="2633" y="716"/>
                      </a:cubicBezTo>
                      <a:cubicBezTo>
                        <a:pt x="2008" y="716"/>
                        <a:pt x="2008" y="716"/>
                        <a:pt x="2008" y="716"/>
                      </a:cubicBezTo>
                      <a:cubicBezTo>
                        <a:pt x="2008" y="792"/>
                        <a:pt x="2008" y="792"/>
                        <a:pt x="2008" y="792"/>
                      </a:cubicBezTo>
                      <a:cubicBezTo>
                        <a:pt x="2633" y="792"/>
                        <a:pt x="2633" y="792"/>
                        <a:pt x="2633" y="792"/>
                      </a:cubicBezTo>
                      <a:cubicBezTo>
                        <a:pt x="2851" y="792"/>
                        <a:pt x="3028" y="614"/>
                        <a:pt x="3028" y="396"/>
                      </a:cubicBezTo>
                      <a:cubicBezTo>
                        <a:pt x="3028" y="178"/>
                        <a:pt x="2851" y="0"/>
                        <a:pt x="263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74" name="Freeform 7"/>
                <p:cNvSpPr/>
                <p:nvPr/>
              </p:nvSpPr>
              <p:spPr bwMode="auto">
                <a:xfrm>
                  <a:off x="2301875" y="2876551"/>
                  <a:ext cx="6842125" cy="1773238"/>
                </a:xfrm>
                <a:custGeom>
                  <a:avLst/>
                  <a:gdLst/>
                  <a:ahLst/>
                  <a:cxnLst>
                    <a:cxn ang="0">
                      <a:pos x="395" y="716"/>
                    </a:cxn>
                    <a:cxn ang="0">
                      <a:pos x="76" y="396"/>
                    </a:cxn>
                    <a:cxn ang="0">
                      <a:pos x="395" y="76"/>
                    </a:cxn>
                    <a:cxn ang="0">
                      <a:pos x="1020" y="76"/>
                    </a:cxn>
                    <a:cxn ang="0">
                      <a:pos x="1020" y="0"/>
                    </a:cxn>
                    <a:cxn ang="0">
                      <a:pos x="395" y="0"/>
                    </a:cxn>
                    <a:cxn ang="0">
                      <a:pos x="0" y="396"/>
                    </a:cxn>
                    <a:cxn ang="0">
                      <a:pos x="395" y="792"/>
                    </a:cxn>
                    <a:cxn ang="0">
                      <a:pos x="3060" y="792"/>
                    </a:cxn>
                    <a:cxn ang="0">
                      <a:pos x="3060" y="716"/>
                    </a:cxn>
                    <a:cxn ang="0">
                      <a:pos x="395" y="716"/>
                    </a:cxn>
                  </a:cxnLst>
                  <a:rect l="0" t="0" r="r" b="b"/>
                  <a:pathLst>
                    <a:path w="3060" h="792">
                      <a:moveTo>
                        <a:pt x="395" y="716"/>
                      </a:moveTo>
                      <a:cubicBezTo>
                        <a:pt x="219" y="716"/>
                        <a:pt x="76" y="572"/>
                        <a:pt x="76" y="396"/>
                      </a:cubicBezTo>
                      <a:cubicBezTo>
                        <a:pt x="76" y="219"/>
                        <a:pt x="219" y="76"/>
                        <a:pt x="395" y="76"/>
                      </a:cubicBezTo>
                      <a:cubicBezTo>
                        <a:pt x="1020" y="76"/>
                        <a:pt x="1020" y="76"/>
                        <a:pt x="1020" y="76"/>
                      </a:cubicBezTo>
                      <a:cubicBezTo>
                        <a:pt x="1020" y="0"/>
                        <a:pt x="1020" y="0"/>
                        <a:pt x="1020" y="0"/>
                      </a:cubicBezTo>
                      <a:cubicBezTo>
                        <a:pt x="395" y="0"/>
                        <a:pt x="395" y="0"/>
                        <a:pt x="395" y="0"/>
                      </a:cubicBezTo>
                      <a:cubicBezTo>
                        <a:pt x="177" y="0"/>
                        <a:pt x="0" y="178"/>
                        <a:pt x="0" y="396"/>
                      </a:cubicBezTo>
                      <a:cubicBezTo>
                        <a:pt x="0" y="614"/>
                        <a:pt x="177" y="792"/>
                        <a:pt x="395" y="792"/>
                      </a:cubicBezTo>
                      <a:cubicBezTo>
                        <a:pt x="3060" y="792"/>
                        <a:pt x="3060" y="792"/>
                        <a:pt x="3060" y="792"/>
                      </a:cubicBezTo>
                      <a:cubicBezTo>
                        <a:pt x="3060" y="716"/>
                        <a:pt x="3060" y="716"/>
                        <a:pt x="3060" y="716"/>
                      </a:cubicBezTo>
                      <a:lnTo>
                        <a:pt x="395" y="7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grpSp>
            <p:nvGrpSpPr>
              <p:cNvPr id="51" name="Group 73"/>
              <p:cNvGrpSpPr/>
              <p:nvPr/>
            </p:nvGrpSpPr>
            <p:grpSpPr>
              <a:xfrm>
                <a:off x="0" y="1285876"/>
                <a:ext cx="9096375" cy="3376613"/>
                <a:chOff x="0" y="1285876"/>
                <a:chExt cx="9096375" cy="3376613"/>
              </a:xfrm>
            </p:grpSpPr>
            <p:grpSp>
              <p:nvGrpSpPr>
                <p:cNvPr id="52" name="Group 43"/>
                <p:cNvGrpSpPr/>
                <p:nvPr/>
              </p:nvGrpSpPr>
              <p:grpSpPr>
                <a:xfrm>
                  <a:off x="4819650" y="1285876"/>
                  <a:ext cx="363538" cy="169863"/>
                  <a:chOff x="4819650" y="1273176"/>
                  <a:chExt cx="363538" cy="169863"/>
                </a:xfrm>
              </p:grpSpPr>
              <p:sp>
                <p:nvSpPr>
                  <p:cNvPr id="6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819650" y="127317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408113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6683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330326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7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849813" y="1289051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3" name="Group 44"/>
                <p:cNvGrpSpPr/>
                <p:nvPr/>
              </p:nvGrpSpPr>
              <p:grpSpPr>
                <a:xfrm>
                  <a:off x="6078538" y="4492626"/>
                  <a:ext cx="363538" cy="169863"/>
                  <a:chOff x="6078538" y="4479926"/>
                  <a:chExt cx="363538" cy="169863"/>
                </a:xfrm>
              </p:grpSpPr>
              <p:sp>
                <p:nvSpPr>
                  <p:cNvPr id="63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78538" y="4479926"/>
                    <a:ext cx="363538" cy="169863"/>
                  </a:xfrm>
                  <a:prstGeom prst="rect">
                    <a:avLst/>
                  </a:prstGeom>
                  <a:solidFill>
                    <a:srgbClr val="706F6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4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611688"/>
                    <a:ext cx="304800" cy="20638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73588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533901"/>
                    <a:ext cx="304800" cy="1905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  <p:sp>
                <p:nvSpPr>
                  <p:cNvPr id="6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6108700" y="4495801"/>
                    <a:ext cx="304800" cy="17463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noFill/>
                    <a:miter lim="800000"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3200"/>
                  </a:p>
                </p:txBody>
              </p:sp>
            </p:grpSp>
            <p:grpSp>
              <p:nvGrpSpPr>
                <p:cNvPr id="54" name="Group 54"/>
                <p:cNvGrpSpPr/>
                <p:nvPr/>
              </p:nvGrpSpPr>
              <p:grpSpPr>
                <a:xfrm>
                  <a:off x="0" y="1365250"/>
                  <a:ext cx="9096375" cy="3211513"/>
                  <a:chOff x="0" y="1352550"/>
                  <a:chExt cx="9096375" cy="3211513"/>
                </a:xfrm>
              </p:grpSpPr>
              <p:cxnSp>
                <p:nvCxnSpPr>
                  <p:cNvPr id="55" name="Straight Connector 46"/>
                  <p:cNvCxnSpPr/>
                  <p:nvPr/>
                </p:nvCxnSpPr>
                <p:spPr>
                  <a:xfrm>
                    <a:off x="0" y="1352550"/>
                    <a:ext cx="48463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47"/>
                  <p:cNvCxnSpPr/>
                  <p:nvPr/>
                </p:nvCxnSpPr>
                <p:spPr>
                  <a:xfrm>
                    <a:off x="3171825" y="4562475"/>
                    <a:ext cx="283464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48"/>
                  <p:cNvCxnSpPr/>
                  <p:nvPr/>
                </p:nvCxnSpPr>
                <p:spPr>
                  <a:xfrm>
                    <a:off x="3962400" y="2952750"/>
                    <a:ext cx="201168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49"/>
                  <p:cNvCxnSpPr/>
                  <p:nvPr/>
                </p:nvCxnSpPr>
                <p:spPr>
                  <a:xfrm>
                    <a:off x="5181600" y="1352550"/>
                    <a:ext cx="73152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0"/>
                  <p:cNvCxnSpPr/>
                  <p:nvPr/>
                </p:nvCxnSpPr>
                <p:spPr>
                  <a:xfrm>
                    <a:off x="3162300" y="2952750"/>
                    <a:ext cx="365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1"/>
                  <p:cNvCxnSpPr/>
                  <p:nvPr/>
                </p:nvCxnSpPr>
                <p:spPr>
                  <a:xfrm>
                    <a:off x="6444615" y="4562475"/>
                    <a:ext cx="2651760" cy="1588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Arc 52"/>
                  <p:cNvSpPr/>
                  <p:nvPr/>
                </p:nvSpPr>
                <p:spPr>
                  <a:xfrm>
                    <a:off x="5076825" y="13525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62" name="Arc 53"/>
                  <p:cNvSpPr/>
                  <p:nvPr/>
                </p:nvSpPr>
                <p:spPr>
                  <a:xfrm flipH="1">
                    <a:off x="2381250" y="2952750"/>
                    <a:ext cx="1609725" cy="1609725"/>
                  </a:xfrm>
                  <a:prstGeom prst="arc">
                    <a:avLst>
                      <a:gd name="adj1" fmla="val 16430150"/>
                      <a:gd name="adj2" fmla="val 4994030"/>
                    </a:avLst>
                  </a:prstGeom>
                  <a:ln w="12700">
                    <a:solidFill>
                      <a:schemeClr val="bg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44" name="Group 42"/>
            <p:cNvGrpSpPr/>
            <p:nvPr/>
          </p:nvGrpSpPr>
          <p:grpSpPr>
            <a:xfrm>
              <a:off x="3556000" y="2889251"/>
              <a:ext cx="363538" cy="169863"/>
              <a:chOff x="3556000" y="2876551"/>
              <a:chExt cx="363538" cy="169863"/>
            </a:xfrm>
          </p:grpSpPr>
          <p:sp>
            <p:nvSpPr>
              <p:cNvPr id="45" name="Rectangle 13"/>
              <p:cNvSpPr>
                <a:spLocks noChangeArrowheads="1"/>
              </p:cNvSpPr>
              <p:nvPr/>
            </p:nvSpPr>
            <p:spPr bwMode="auto">
              <a:xfrm>
                <a:off x="3556000" y="2876551"/>
                <a:ext cx="363538" cy="169863"/>
              </a:xfrm>
              <a:prstGeom prst="rect">
                <a:avLst/>
              </a:prstGeom>
              <a:solidFill>
                <a:srgbClr val="706F6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3587750" y="3008313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3587750" y="2970213"/>
                <a:ext cx="303213" cy="190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3587750" y="2930526"/>
                <a:ext cx="303213" cy="206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3587750" y="2892426"/>
                <a:ext cx="303213" cy="174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75" name="组合 74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6" name="矩形 75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占位符 78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0" name="文本占位符 78"/>
          <p:cNvSpPr>
            <a:spLocks noGrp="1"/>
          </p:cNvSpPr>
          <p:nvPr>
            <p:ph type="body" sz="quarter" idx="14" hasCustomPrompt="1"/>
          </p:nvPr>
        </p:nvSpPr>
        <p:spPr>
          <a:xfrm>
            <a:off x="673100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1" name="文本占位符 78"/>
          <p:cNvSpPr>
            <a:spLocks noGrp="1"/>
          </p:cNvSpPr>
          <p:nvPr>
            <p:ph type="body" sz="quarter" idx="15" hasCustomPrompt="1"/>
          </p:nvPr>
        </p:nvSpPr>
        <p:spPr>
          <a:xfrm>
            <a:off x="3139107" y="2215821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2" name="文本占位符 78"/>
          <p:cNvSpPr>
            <a:spLocks noGrp="1"/>
          </p:cNvSpPr>
          <p:nvPr>
            <p:ph type="body" sz="quarter" idx="16" hasCustomPrompt="1"/>
          </p:nvPr>
        </p:nvSpPr>
        <p:spPr>
          <a:xfrm>
            <a:off x="3139107" y="2585598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3" name="文本占位符 7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920" y="2189700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4" name="文本占位符 78"/>
          <p:cNvSpPr>
            <a:spLocks noGrp="1"/>
          </p:cNvSpPr>
          <p:nvPr>
            <p:ph type="body" sz="quarter" idx="18" hasCustomPrompt="1"/>
          </p:nvPr>
        </p:nvSpPr>
        <p:spPr>
          <a:xfrm>
            <a:off x="6223920" y="2559477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5" name="文本占位符 78"/>
          <p:cNvSpPr>
            <a:spLocks noGrp="1"/>
          </p:cNvSpPr>
          <p:nvPr>
            <p:ph type="body" sz="quarter" idx="19" hasCustomPrompt="1"/>
          </p:nvPr>
        </p:nvSpPr>
        <p:spPr>
          <a:xfrm>
            <a:off x="3911185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6" name="文本占位符 78"/>
          <p:cNvSpPr>
            <a:spLocks noGrp="1"/>
          </p:cNvSpPr>
          <p:nvPr>
            <p:ph type="body" sz="quarter" idx="20" hasCustomPrompt="1"/>
          </p:nvPr>
        </p:nvSpPr>
        <p:spPr>
          <a:xfrm>
            <a:off x="3911185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7" name="文本占位符 78"/>
          <p:cNvSpPr>
            <a:spLocks noGrp="1"/>
          </p:cNvSpPr>
          <p:nvPr>
            <p:ph type="body" sz="quarter" idx="21" hasCustomPrompt="1"/>
          </p:nvPr>
        </p:nvSpPr>
        <p:spPr>
          <a:xfrm>
            <a:off x="5955615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88" name="文本占位符 78"/>
          <p:cNvSpPr>
            <a:spLocks noGrp="1"/>
          </p:cNvSpPr>
          <p:nvPr>
            <p:ph type="body" sz="quarter" idx="22" hasCustomPrompt="1"/>
          </p:nvPr>
        </p:nvSpPr>
        <p:spPr>
          <a:xfrm>
            <a:off x="5955615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  <p:sp>
        <p:nvSpPr>
          <p:cNvPr id="89" name="文本占位符 78"/>
          <p:cNvSpPr>
            <a:spLocks noGrp="1"/>
          </p:cNvSpPr>
          <p:nvPr>
            <p:ph type="body" sz="quarter" idx="23" hasCustomPrompt="1"/>
          </p:nvPr>
        </p:nvSpPr>
        <p:spPr>
          <a:xfrm>
            <a:off x="9492123" y="4197134"/>
            <a:ext cx="1955800" cy="355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Add title</a:t>
            </a:r>
            <a:endParaRPr lang="zh-CN" altLang="en-US" dirty="0"/>
          </a:p>
        </p:txBody>
      </p:sp>
      <p:sp>
        <p:nvSpPr>
          <p:cNvPr id="90" name="文本占位符 78"/>
          <p:cNvSpPr>
            <a:spLocks noGrp="1"/>
          </p:cNvSpPr>
          <p:nvPr>
            <p:ph type="body" sz="quarter" idx="24" hasCustomPrompt="1"/>
          </p:nvPr>
        </p:nvSpPr>
        <p:spPr>
          <a:xfrm>
            <a:off x="9492123" y="4566911"/>
            <a:ext cx="1955800" cy="860762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Detail content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CF61-50BE-49AB-A917-0296B3144F2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05"/>
          <p:cNvSpPr>
            <a:spLocks noChangeArrowheads="1"/>
          </p:cNvSpPr>
          <p:nvPr/>
        </p:nvSpPr>
        <p:spPr bwMode="auto">
          <a:xfrm>
            <a:off x="6054244" y="4151672"/>
            <a:ext cx="1195547" cy="1247645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6"/>
              <a:gd name="T22" fmla="*/ 0 h 952"/>
              <a:gd name="T23" fmla="*/ 876 w 876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7"/>
          <p:cNvSpPr>
            <a:spLocks noChangeArrowheads="1"/>
          </p:cNvSpPr>
          <p:nvPr/>
        </p:nvSpPr>
        <p:spPr bwMode="auto">
          <a:xfrm>
            <a:off x="4660905" y="4151672"/>
            <a:ext cx="1199943" cy="1247645"/>
          </a:xfrm>
          <a:custGeom>
            <a:avLst/>
            <a:gdLst>
              <a:gd name="T0" fmla="*/ 866775 w 878"/>
              <a:gd name="T1" fmla="*/ 29566 h 952"/>
              <a:gd name="T2" fmla="*/ 450170 w 878"/>
              <a:gd name="T3" fmla="*/ 248351 h 952"/>
              <a:gd name="T4" fmla="*/ 491633 w 878"/>
              <a:gd name="T5" fmla="*/ 0 h 952"/>
              <a:gd name="T6" fmla="*/ 161903 w 878"/>
              <a:gd name="T7" fmla="*/ 0 h 952"/>
              <a:gd name="T8" fmla="*/ 0 w 878"/>
              <a:gd name="T9" fmla="*/ 938213 h 952"/>
              <a:gd name="T10" fmla="*/ 866775 w 878"/>
              <a:gd name="T11" fmla="*/ 484875 h 952"/>
              <a:gd name="T12" fmla="*/ 866775 w 878"/>
              <a:gd name="T13" fmla="*/ 2956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8"/>
              <a:gd name="T22" fmla="*/ 0 h 952"/>
              <a:gd name="T23" fmla="*/ 878 w 878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863141" y="1576161"/>
            <a:ext cx="4184415" cy="3823154"/>
            <a:chOff x="3863140" y="1576161"/>
            <a:chExt cx="4184414" cy="3823154"/>
          </a:xfrm>
        </p:grpSpPr>
        <p:sp>
          <p:nvSpPr>
            <p:cNvPr id="7" name="Freeform 104"/>
            <p:cNvSpPr>
              <a:spLocks noChangeArrowheads="1"/>
            </p:cNvSpPr>
            <p:nvPr/>
          </p:nvSpPr>
          <p:spPr bwMode="auto">
            <a:xfrm>
              <a:off x="6054243" y="4151670"/>
              <a:ext cx="1195547" cy="1247645"/>
            </a:xfrm>
            <a:custGeom>
              <a:avLst/>
              <a:gdLst>
                <a:gd name="T0" fmla="*/ 0 w 876"/>
                <a:gd name="T1" fmla="*/ 2147483646 h 952"/>
                <a:gd name="T2" fmla="*/ 0 w 876"/>
                <a:gd name="T3" fmla="*/ 2147483646 h 952"/>
                <a:gd name="T4" fmla="*/ 2147483646 w 876"/>
                <a:gd name="T5" fmla="*/ 2147483646 h 952"/>
                <a:gd name="T6" fmla="*/ 2147483646 w 876"/>
                <a:gd name="T7" fmla="*/ 0 h 952"/>
                <a:gd name="T8" fmla="*/ 2147483646 w 876"/>
                <a:gd name="T9" fmla="*/ 0 h 952"/>
                <a:gd name="T10" fmla="*/ 2147483646 w 876"/>
                <a:gd name="T11" fmla="*/ 2147483646 h 952"/>
                <a:gd name="T12" fmla="*/ 0 w 876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6"/>
                <a:gd name="T22" fmla="*/ 0 h 952"/>
                <a:gd name="T23" fmla="*/ 876 w 87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6"/>
            <p:cNvSpPr>
              <a:spLocks noChangeArrowheads="1"/>
            </p:cNvSpPr>
            <p:nvPr/>
          </p:nvSpPr>
          <p:spPr bwMode="auto">
            <a:xfrm>
              <a:off x="4660904" y="4151670"/>
              <a:ext cx="1199942" cy="1247645"/>
            </a:xfrm>
            <a:custGeom>
              <a:avLst/>
              <a:gdLst>
                <a:gd name="T0" fmla="*/ 2147483646 w 878"/>
                <a:gd name="T1" fmla="*/ 2147483646 h 952"/>
                <a:gd name="T2" fmla="*/ 2147483646 w 878"/>
                <a:gd name="T3" fmla="*/ 2147483646 h 952"/>
                <a:gd name="T4" fmla="*/ 2147483646 w 878"/>
                <a:gd name="T5" fmla="*/ 0 h 952"/>
                <a:gd name="T6" fmla="*/ 2147483646 w 878"/>
                <a:gd name="T7" fmla="*/ 0 h 952"/>
                <a:gd name="T8" fmla="*/ 0 w 878"/>
                <a:gd name="T9" fmla="*/ 2147483646 h 952"/>
                <a:gd name="T10" fmla="*/ 2147483646 w 878"/>
                <a:gd name="T11" fmla="*/ 2147483646 h 952"/>
                <a:gd name="T12" fmla="*/ 2147483646 w 878"/>
                <a:gd name="T13" fmla="*/ 214748364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8"/>
                <a:gd name="T22" fmla="*/ 0 h 952"/>
                <a:gd name="T23" fmla="*/ 878 w 878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3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08"/>
            <p:cNvSpPr>
              <a:spLocks noChangeArrowheads="1"/>
            </p:cNvSpPr>
            <p:nvPr/>
          </p:nvSpPr>
          <p:spPr bwMode="auto">
            <a:xfrm>
              <a:off x="5955347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0 h 1804"/>
                <a:gd name="T4" fmla="*/ 0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2147483646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09"/>
            <p:cNvSpPr>
              <a:spLocks noChangeArrowheads="1"/>
            </p:cNvSpPr>
            <p:nvPr/>
          </p:nvSpPr>
          <p:spPr bwMode="auto">
            <a:xfrm>
              <a:off x="3863140" y="1576161"/>
              <a:ext cx="2092207" cy="2364402"/>
            </a:xfrm>
            <a:custGeom>
              <a:avLst/>
              <a:gdLst>
                <a:gd name="T0" fmla="*/ 2147483646 w 1534"/>
                <a:gd name="T1" fmla="*/ 2147483646 h 1804"/>
                <a:gd name="T2" fmla="*/ 0 w 1534"/>
                <a:gd name="T3" fmla="*/ 2147483646 h 1804"/>
                <a:gd name="T4" fmla="*/ 2147483646 w 1534"/>
                <a:gd name="T5" fmla="*/ 2147483646 h 1804"/>
                <a:gd name="T6" fmla="*/ 2147483646 w 1534"/>
                <a:gd name="T7" fmla="*/ 2147483646 h 1804"/>
                <a:gd name="T8" fmla="*/ 2147483646 w 1534"/>
                <a:gd name="T9" fmla="*/ 2147483646 h 1804"/>
                <a:gd name="T10" fmla="*/ 2147483646 w 1534"/>
                <a:gd name="T11" fmla="*/ 2147483646 h 1804"/>
                <a:gd name="T12" fmla="*/ 2147483646 w 1534"/>
                <a:gd name="T13" fmla="*/ 2147483646 h 1804"/>
                <a:gd name="T14" fmla="*/ 2147483646 w 1534"/>
                <a:gd name="T15" fmla="*/ 2147483646 h 1804"/>
                <a:gd name="T16" fmla="*/ 2147483646 w 1534"/>
                <a:gd name="T17" fmla="*/ 0 h 1804"/>
                <a:gd name="T18" fmla="*/ 2147483646 w 1534"/>
                <a:gd name="T19" fmla="*/ 214748364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34"/>
                <a:gd name="T31" fmla="*/ 0 h 1804"/>
                <a:gd name="T32" fmla="*/ 1534 w 1534"/>
                <a:gd name="T33" fmla="*/ 1804 h 1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任意多边形 42"/>
          <p:cNvSpPr/>
          <p:nvPr/>
        </p:nvSpPr>
        <p:spPr bwMode="auto">
          <a:xfrm flipH="1">
            <a:off x="1522595" y="2114485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任意多边形 44"/>
          <p:cNvSpPr/>
          <p:nvPr/>
        </p:nvSpPr>
        <p:spPr bwMode="auto">
          <a:xfrm flipH="1">
            <a:off x="1535781" y="4143225"/>
            <a:ext cx="3369067" cy="825430"/>
          </a:xfrm>
          <a:custGeom>
            <a:avLst/>
            <a:gdLst>
              <a:gd name="T0" fmla="*/ 0 w 2528430"/>
              <a:gd name="T1" fmla="*/ 620713 h 587027"/>
              <a:gd name="T2" fmla="*/ 320876 w 2528430"/>
              <a:gd name="T3" fmla="*/ 6346 h 587027"/>
              <a:gd name="T4" fmla="*/ 2433637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任意多边形 47"/>
          <p:cNvSpPr/>
          <p:nvPr/>
        </p:nvSpPr>
        <p:spPr bwMode="auto">
          <a:xfrm>
            <a:off x="6852007" y="2127152"/>
            <a:ext cx="3788828" cy="819096"/>
          </a:xfrm>
          <a:custGeom>
            <a:avLst/>
            <a:gdLst>
              <a:gd name="T0" fmla="*/ 0 w 2896333"/>
              <a:gd name="T1" fmla="*/ 615950 h 581025"/>
              <a:gd name="T2" fmla="*/ 315018 w 2896333"/>
              <a:gd name="T3" fmla="*/ 0 h 581025"/>
              <a:gd name="T4" fmla="*/ 2736850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任意多边形 48"/>
          <p:cNvSpPr/>
          <p:nvPr/>
        </p:nvSpPr>
        <p:spPr bwMode="auto">
          <a:xfrm>
            <a:off x="6913545" y="4143225"/>
            <a:ext cx="3755863" cy="825430"/>
          </a:xfrm>
          <a:custGeom>
            <a:avLst/>
            <a:gdLst>
              <a:gd name="T0" fmla="*/ 0 w 2528430"/>
              <a:gd name="T1" fmla="*/ 620713 h 587027"/>
              <a:gd name="T2" fmla="*/ 357716 w 2528430"/>
              <a:gd name="T3" fmla="*/ 6346 h 587027"/>
              <a:gd name="T4" fmla="*/ 2713038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dash"/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Oval 54"/>
          <p:cNvSpPr>
            <a:spLocks noChangeArrowheads="1"/>
          </p:cNvSpPr>
          <p:nvPr/>
        </p:nvSpPr>
        <p:spPr bwMode="auto">
          <a:xfrm>
            <a:off x="4858697" y="4913768"/>
            <a:ext cx="114280" cy="109776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 userDrawn="1">
            <p:ph type="body" sz="quarter" idx="13"/>
          </p:nvPr>
        </p:nvSpPr>
        <p:spPr>
          <a:xfrm>
            <a:off x="1562995" y="2281963"/>
            <a:ext cx="3138311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 userDrawn="1">
            <p:ph type="body" sz="quarter" idx="14"/>
          </p:nvPr>
        </p:nvSpPr>
        <p:spPr>
          <a:xfrm>
            <a:off x="1562997" y="4318292"/>
            <a:ext cx="2931727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5"/>
          </p:nvPr>
        </p:nvSpPr>
        <p:spPr>
          <a:xfrm>
            <a:off x="7514231" y="2281963"/>
            <a:ext cx="3138311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 userDrawn="1">
            <p:ph type="body" sz="quarter" idx="16"/>
          </p:nvPr>
        </p:nvSpPr>
        <p:spPr>
          <a:xfrm>
            <a:off x="7514231" y="4318292"/>
            <a:ext cx="3138311" cy="9144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 userDrawn="1">
            <p:ph type="body" sz="quarter" idx="17"/>
          </p:nvPr>
        </p:nvSpPr>
        <p:spPr>
          <a:xfrm>
            <a:off x="2371873" y="1576388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7" name="文本占位符 25"/>
          <p:cNvSpPr>
            <a:spLocks noGrp="1"/>
          </p:cNvSpPr>
          <p:nvPr userDrawn="1">
            <p:ph type="body" sz="quarter" idx="18"/>
          </p:nvPr>
        </p:nvSpPr>
        <p:spPr>
          <a:xfrm>
            <a:off x="2371873" y="3577468"/>
            <a:ext cx="2079016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25"/>
          <p:cNvSpPr>
            <a:spLocks noGrp="1"/>
          </p:cNvSpPr>
          <p:nvPr userDrawn="1">
            <p:ph type="body" sz="quarter" idx="19"/>
          </p:nvPr>
        </p:nvSpPr>
        <p:spPr>
          <a:xfrm>
            <a:off x="7514231" y="157616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25"/>
          <p:cNvSpPr>
            <a:spLocks noGrp="1"/>
          </p:cNvSpPr>
          <p:nvPr userDrawn="1">
            <p:ph type="body" sz="quarter" idx="20"/>
          </p:nvPr>
        </p:nvSpPr>
        <p:spPr>
          <a:xfrm>
            <a:off x="7514231" y="3577241"/>
            <a:ext cx="2329432" cy="538162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30" name="Freeform 353"/>
          <p:cNvSpPr>
            <a:spLocks noEditPoints="1"/>
          </p:cNvSpPr>
          <p:nvPr userDrawn="1"/>
        </p:nvSpPr>
        <p:spPr bwMode="auto">
          <a:xfrm>
            <a:off x="9973725" y="1448962"/>
            <a:ext cx="635000" cy="625475"/>
          </a:xfrm>
          <a:custGeom>
            <a:avLst/>
            <a:gdLst>
              <a:gd name="T0" fmla="*/ 2147483647 w 111"/>
              <a:gd name="T1" fmla="*/ 2147483647 h 109"/>
              <a:gd name="T2" fmla="*/ 2147483647 w 111"/>
              <a:gd name="T3" fmla="*/ 2147483647 h 109"/>
              <a:gd name="T4" fmla="*/ 2147483647 w 111"/>
              <a:gd name="T5" fmla="*/ 2147483647 h 109"/>
              <a:gd name="T6" fmla="*/ 2147483647 w 111"/>
              <a:gd name="T7" fmla="*/ 2147483647 h 109"/>
              <a:gd name="T8" fmla="*/ 2147483647 w 111"/>
              <a:gd name="T9" fmla="*/ 2147483647 h 109"/>
              <a:gd name="T10" fmla="*/ 2147483647 w 111"/>
              <a:gd name="T11" fmla="*/ 2147483647 h 109"/>
              <a:gd name="T12" fmla="*/ 2147483647 w 111"/>
              <a:gd name="T13" fmla="*/ 0 h 109"/>
              <a:gd name="T14" fmla="*/ 2147483647 w 111"/>
              <a:gd name="T15" fmla="*/ 2147483647 h 109"/>
              <a:gd name="T16" fmla="*/ 2147483647 w 111"/>
              <a:gd name="T17" fmla="*/ 2147483647 h 109"/>
              <a:gd name="T18" fmla="*/ 2147483647 w 111"/>
              <a:gd name="T19" fmla="*/ 2147483647 h 109"/>
              <a:gd name="T20" fmla="*/ 2147483647 w 111"/>
              <a:gd name="T21" fmla="*/ 2147483647 h 109"/>
              <a:gd name="T22" fmla="*/ 2147483647 w 111"/>
              <a:gd name="T23" fmla="*/ 2147483647 h 109"/>
              <a:gd name="T24" fmla="*/ 2147483647 w 111"/>
              <a:gd name="T25" fmla="*/ 2147483647 h 109"/>
              <a:gd name="T26" fmla="*/ 2147483647 w 111"/>
              <a:gd name="T27" fmla="*/ 2147483647 h 109"/>
              <a:gd name="T28" fmla="*/ 2147483647 w 111"/>
              <a:gd name="T29" fmla="*/ 2147483647 h 109"/>
              <a:gd name="T30" fmla="*/ 2147483647 w 111"/>
              <a:gd name="T31" fmla="*/ 2147483647 h 109"/>
              <a:gd name="T32" fmla="*/ 2147483647 w 111"/>
              <a:gd name="T33" fmla="*/ 2147483647 h 109"/>
              <a:gd name="T34" fmla="*/ 2147483647 w 111"/>
              <a:gd name="T35" fmla="*/ 2147483647 h 109"/>
              <a:gd name="T36" fmla="*/ 2147483647 w 111"/>
              <a:gd name="T37" fmla="*/ 2147483647 h 109"/>
              <a:gd name="T38" fmla="*/ 2147483647 w 111"/>
              <a:gd name="T39" fmla="*/ 2147483647 h 109"/>
              <a:gd name="T40" fmla="*/ 2147483647 w 111"/>
              <a:gd name="T41" fmla="*/ 2147483647 h 109"/>
              <a:gd name="T42" fmla="*/ 2147483647 w 111"/>
              <a:gd name="T43" fmla="*/ 2147483647 h 109"/>
              <a:gd name="T44" fmla="*/ 2147483647 w 111"/>
              <a:gd name="T45" fmla="*/ 2147483647 h 109"/>
              <a:gd name="T46" fmla="*/ 2147483647 w 111"/>
              <a:gd name="T47" fmla="*/ 2147483647 h 109"/>
              <a:gd name="T48" fmla="*/ 2147483647 w 111"/>
              <a:gd name="T49" fmla="*/ 2147483647 h 109"/>
              <a:gd name="T50" fmla="*/ 2147483647 w 111"/>
              <a:gd name="T51" fmla="*/ 2147483647 h 109"/>
              <a:gd name="T52" fmla="*/ 2147483647 w 111"/>
              <a:gd name="T53" fmla="*/ 2147483647 h 109"/>
              <a:gd name="T54" fmla="*/ 2147483647 w 111"/>
              <a:gd name="T55" fmla="*/ 2147483647 h 109"/>
              <a:gd name="T56" fmla="*/ 2147483647 w 111"/>
              <a:gd name="T57" fmla="*/ 2147483647 h 109"/>
              <a:gd name="T58" fmla="*/ 2147483647 w 111"/>
              <a:gd name="T59" fmla="*/ 2147483647 h 109"/>
              <a:gd name="T60" fmla="*/ 2147483647 w 111"/>
              <a:gd name="T61" fmla="*/ 2147483647 h 109"/>
              <a:gd name="T62" fmla="*/ 2147483647 w 111"/>
              <a:gd name="T63" fmla="*/ 2147483647 h 109"/>
              <a:gd name="T64" fmla="*/ 2147483647 w 111"/>
              <a:gd name="T65" fmla="*/ 0 h 109"/>
              <a:gd name="T66" fmla="*/ 2147483647 w 111"/>
              <a:gd name="T67" fmla="*/ 2147483647 h 109"/>
              <a:gd name="T68" fmla="*/ 2147483647 w 111"/>
              <a:gd name="T69" fmla="*/ 2147483647 h 109"/>
              <a:gd name="T70" fmla="*/ 2147483647 w 111"/>
              <a:gd name="T71" fmla="*/ 2147483647 h 109"/>
              <a:gd name="T72" fmla="*/ 2147483647 w 111"/>
              <a:gd name="T73" fmla="*/ 2147483647 h 109"/>
              <a:gd name="T74" fmla="*/ 2147483647 w 111"/>
              <a:gd name="T75" fmla="*/ 2147483647 h 109"/>
              <a:gd name="T76" fmla="*/ 2147483647 w 111"/>
              <a:gd name="T77" fmla="*/ 2147483647 h 109"/>
              <a:gd name="T78" fmla="*/ 2147483647 w 111"/>
              <a:gd name="T79" fmla="*/ 2147483647 h 109"/>
              <a:gd name="T80" fmla="*/ 2147483647 w 111"/>
              <a:gd name="T81" fmla="*/ 2147483647 h 109"/>
              <a:gd name="T82" fmla="*/ 2147483647 w 111"/>
              <a:gd name="T83" fmla="*/ 2147483647 h 109"/>
              <a:gd name="T84" fmla="*/ 2147483647 w 111"/>
              <a:gd name="T85" fmla="*/ 2147483647 h 109"/>
              <a:gd name="T86" fmla="*/ 2147483647 w 111"/>
              <a:gd name="T87" fmla="*/ 2147483647 h 109"/>
              <a:gd name="T88" fmla="*/ 2147483647 w 111"/>
              <a:gd name="T89" fmla="*/ 2147483647 h 109"/>
              <a:gd name="T90" fmla="*/ 2147483647 w 111"/>
              <a:gd name="T91" fmla="*/ 2147483647 h 109"/>
              <a:gd name="T92" fmla="*/ 2147483647 w 111"/>
              <a:gd name="T93" fmla="*/ 2147483647 h 109"/>
              <a:gd name="T94" fmla="*/ 2147483647 w 111"/>
              <a:gd name="T95" fmla="*/ 0 h 109"/>
              <a:gd name="T96" fmla="*/ 2147483647 w 111"/>
              <a:gd name="T97" fmla="*/ 2147483647 h 109"/>
              <a:gd name="T98" fmla="*/ 2147483647 w 111"/>
              <a:gd name="T99" fmla="*/ 2147483647 h 109"/>
              <a:gd name="T100" fmla="*/ 2147483647 w 111"/>
              <a:gd name="T101" fmla="*/ 2147483647 h 109"/>
              <a:gd name="T102" fmla="*/ 2147483647 w 111"/>
              <a:gd name="T103" fmla="*/ 2147483647 h 109"/>
              <a:gd name="T104" fmla="*/ 2147483647 w 111"/>
              <a:gd name="T105" fmla="*/ 2147483647 h 109"/>
              <a:gd name="T106" fmla="*/ 2147483647 w 111"/>
              <a:gd name="T107" fmla="*/ 2147483647 h 109"/>
              <a:gd name="T108" fmla="*/ 2147483647 w 111"/>
              <a:gd name="T109" fmla="*/ 2147483647 h 109"/>
              <a:gd name="T110" fmla="*/ 2147483647 w 111"/>
              <a:gd name="T111" fmla="*/ 2147483647 h 109"/>
              <a:gd name="T112" fmla="*/ 2147483647 w 111"/>
              <a:gd name="T113" fmla="*/ 2147483647 h 109"/>
              <a:gd name="T114" fmla="*/ 2147483647 w 111"/>
              <a:gd name="T115" fmla="*/ 2147483647 h 109"/>
              <a:gd name="T116" fmla="*/ 2147483647 w 111"/>
              <a:gd name="T117" fmla="*/ 2147483647 h 109"/>
              <a:gd name="T118" fmla="*/ 2147483647 w 111"/>
              <a:gd name="T119" fmla="*/ 2147483647 h 109"/>
              <a:gd name="T120" fmla="*/ 2147483647 w 111"/>
              <a:gd name="T121" fmla="*/ 2147483647 h 109"/>
              <a:gd name="T122" fmla="*/ 2147483647 w 111"/>
              <a:gd name="T123" fmla="*/ 2147483647 h 10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11" h="109">
                <a:moveTo>
                  <a:pt x="110" y="42"/>
                </a:move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3"/>
                  <a:pt x="110" y="43"/>
                </a:cubicBezTo>
                <a:cubicBezTo>
                  <a:pt x="110" y="43"/>
                  <a:pt x="110" y="42"/>
                  <a:pt x="110" y="42"/>
                </a:cubicBezTo>
                <a:close/>
                <a:moveTo>
                  <a:pt x="110" y="44"/>
                </a:moveTo>
                <a:cubicBezTo>
                  <a:pt x="111" y="44"/>
                  <a:pt x="111" y="45"/>
                  <a:pt x="111" y="45"/>
                </a:cubicBezTo>
                <a:cubicBezTo>
                  <a:pt x="111" y="44"/>
                  <a:pt x="111" y="44"/>
                  <a:pt x="110" y="44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6" y="28"/>
                  <a:pt x="103" y="24"/>
                  <a:pt x="100" y="20"/>
                </a:cubicBezTo>
                <a:cubicBezTo>
                  <a:pt x="100" y="21"/>
                  <a:pt x="101" y="22"/>
                  <a:pt x="101" y="22"/>
                </a:cubicBezTo>
                <a:cubicBezTo>
                  <a:pt x="103" y="25"/>
                  <a:pt x="105" y="28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111" y="54"/>
                </a:moveTo>
                <a:cubicBezTo>
                  <a:pt x="111" y="54"/>
                  <a:pt x="111" y="53"/>
                  <a:pt x="111" y="53"/>
                </a:cubicBezTo>
                <a:cubicBezTo>
                  <a:pt x="111" y="53"/>
                  <a:pt x="111" y="53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lose/>
                <a:moveTo>
                  <a:pt x="40" y="105"/>
                </a:moveTo>
                <a:cubicBezTo>
                  <a:pt x="40" y="104"/>
                  <a:pt x="40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40" y="104"/>
                  <a:pt x="40" y="105"/>
                  <a:pt x="40" y="105"/>
                </a:cubicBezTo>
                <a:cubicBezTo>
                  <a:pt x="34" y="102"/>
                  <a:pt x="28" y="99"/>
                  <a:pt x="23" y="95"/>
                </a:cubicBezTo>
                <a:cubicBezTo>
                  <a:pt x="28" y="100"/>
                  <a:pt x="35" y="103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42" y="105"/>
                  <a:pt x="41" y="105"/>
                  <a:pt x="40" y="105"/>
                </a:cubicBezTo>
                <a:close/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lose/>
                <a:moveTo>
                  <a:pt x="67" y="1"/>
                </a:moveTo>
                <a:cubicBezTo>
                  <a:pt x="67" y="1"/>
                  <a:pt x="68" y="1"/>
                  <a:pt x="67" y="1"/>
                </a:cubicBezTo>
                <a:close/>
                <a:moveTo>
                  <a:pt x="100" y="86"/>
                </a:moveTo>
                <a:cubicBezTo>
                  <a:pt x="94" y="94"/>
                  <a:pt x="86" y="99"/>
                  <a:pt x="78" y="103"/>
                </a:cubicBezTo>
                <a:cubicBezTo>
                  <a:pt x="88" y="99"/>
                  <a:pt x="96" y="94"/>
                  <a:pt x="101" y="86"/>
                </a:cubicBezTo>
                <a:cubicBezTo>
                  <a:pt x="100" y="87"/>
                  <a:pt x="98" y="89"/>
                  <a:pt x="97" y="90"/>
                </a:cubicBezTo>
                <a:cubicBezTo>
                  <a:pt x="98" y="89"/>
                  <a:pt x="99" y="88"/>
                  <a:pt x="100" y="86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85" y="7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5" y="7"/>
                  <a:pt x="85" y="7"/>
                </a:cubicBezTo>
                <a:close/>
                <a:moveTo>
                  <a:pt x="72" y="2"/>
                </a:moveTo>
                <a:cubicBezTo>
                  <a:pt x="72" y="2"/>
                  <a:pt x="72" y="2"/>
                  <a:pt x="72" y="2"/>
                </a:cubicBezTo>
                <a:cubicBezTo>
                  <a:pt x="72" y="2"/>
                  <a:pt x="72" y="2"/>
                  <a:pt x="72" y="2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lose/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lose/>
                <a:moveTo>
                  <a:pt x="87" y="8"/>
                </a:moveTo>
                <a:cubicBezTo>
                  <a:pt x="87" y="8"/>
                  <a:pt x="87" y="8"/>
                  <a:pt x="87" y="8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lose/>
                <a:moveTo>
                  <a:pt x="74" y="17"/>
                </a:moveTo>
                <a:cubicBezTo>
                  <a:pt x="73" y="17"/>
                  <a:pt x="75" y="19"/>
                  <a:pt x="75" y="19"/>
                </a:cubicBezTo>
                <a:cubicBezTo>
                  <a:pt x="76" y="19"/>
                  <a:pt x="75" y="17"/>
                  <a:pt x="74" y="17"/>
                </a:cubicBezTo>
                <a:close/>
                <a:moveTo>
                  <a:pt x="73" y="12"/>
                </a:moveTo>
                <a:cubicBezTo>
                  <a:pt x="72" y="12"/>
                  <a:pt x="72" y="11"/>
                  <a:pt x="72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1"/>
                  <a:pt x="72" y="12"/>
                  <a:pt x="73" y="12"/>
                </a:cubicBezTo>
                <a:close/>
                <a:moveTo>
                  <a:pt x="62" y="26"/>
                </a:moveTo>
                <a:cubicBezTo>
                  <a:pt x="63" y="23"/>
                  <a:pt x="63" y="26"/>
                  <a:pt x="64" y="28"/>
                </a:cubicBezTo>
                <a:cubicBezTo>
                  <a:pt x="65" y="27"/>
                  <a:pt x="67" y="20"/>
                  <a:pt x="68" y="20"/>
                </a:cubicBezTo>
                <a:cubicBezTo>
                  <a:pt x="71" y="21"/>
                  <a:pt x="70" y="19"/>
                  <a:pt x="69" y="18"/>
                </a:cubicBezTo>
                <a:cubicBezTo>
                  <a:pt x="69" y="18"/>
                  <a:pt x="69" y="18"/>
                  <a:pt x="68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8"/>
                  <a:pt x="70" y="18"/>
                  <a:pt x="70" y="18"/>
                </a:cubicBezTo>
                <a:cubicBezTo>
                  <a:pt x="70" y="18"/>
                  <a:pt x="68" y="16"/>
                  <a:pt x="68" y="16"/>
                </a:cubicBezTo>
                <a:cubicBezTo>
                  <a:pt x="68" y="16"/>
                  <a:pt x="69" y="16"/>
                  <a:pt x="69" y="16"/>
                </a:cubicBezTo>
                <a:cubicBezTo>
                  <a:pt x="68" y="14"/>
                  <a:pt x="68" y="10"/>
                  <a:pt x="66" y="11"/>
                </a:cubicBezTo>
                <a:cubicBezTo>
                  <a:pt x="66" y="11"/>
                  <a:pt x="66" y="12"/>
                  <a:pt x="67" y="13"/>
                </a:cubicBezTo>
                <a:cubicBezTo>
                  <a:pt x="66" y="12"/>
                  <a:pt x="66" y="12"/>
                  <a:pt x="66" y="11"/>
                </a:cubicBezTo>
                <a:cubicBezTo>
                  <a:pt x="66" y="12"/>
                  <a:pt x="66" y="12"/>
                  <a:pt x="65" y="12"/>
                </a:cubicBezTo>
                <a:cubicBezTo>
                  <a:pt x="64" y="12"/>
                  <a:pt x="66" y="10"/>
                  <a:pt x="65" y="9"/>
                </a:cubicBezTo>
                <a:cubicBezTo>
                  <a:pt x="64" y="9"/>
                  <a:pt x="63" y="11"/>
                  <a:pt x="63" y="11"/>
                </a:cubicBezTo>
                <a:cubicBezTo>
                  <a:pt x="63" y="10"/>
                  <a:pt x="62" y="10"/>
                  <a:pt x="62" y="12"/>
                </a:cubicBezTo>
                <a:cubicBezTo>
                  <a:pt x="61" y="10"/>
                  <a:pt x="58" y="13"/>
                  <a:pt x="57" y="15"/>
                </a:cubicBezTo>
                <a:cubicBezTo>
                  <a:pt x="57" y="15"/>
                  <a:pt x="60" y="14"/>
                  <a:pt x="60" y="14"/>
                </a:cubicBezTo>
                <a:cubicBezTo>
                  <a:pt x="61" y="16"/>
                  <a:pt x="58" y="18"/>
                  <a:pt x="61" y="17"/>
                </a:cubicBezTo>
                <a:cubicBezTo>
                  <a:pt x="61" y="20"/>
                  <a:pt x="59" y="24"/>
                  <a:pt x="62" y="26"/>
                </a:cubicBezTo>
                <a:close/>
                <a:moveTo>
                  <a:pt x="107" y="32"/>
                </a:move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lose/>
                <a:moveTo>
                  <a:pt x="72" y="11"/>
                </a:moveTo>
                <a:cubicBezTo>
                  <a:pt x="73" y="12"/>
                  <a:pt x="74" y="12"/>
                  <a:pt x="75" y="13"/>
                </a:cubicBezTo>
                <a:cubicBezTo>
                  <a:pt x="75" y="12"/>
                  <a:pt x="72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0"/>
                  <a:pt x="72" y="11"/>
                  <a:pt x="72" y="11"/>
                </a:cubicBezTo>
                <a:close/>
                <a:moveTo>
                  <a:pt x="56" y="36"/>
                </a:moveTo>
                <a:cubicBezTo>
                  <a:pt x="56" y="36"/>
                  <a:pt x="57" y="37"/>
                  <a:pt x="59" y="37"/>
                </a:cubicBezTo>
                <a:cubicBezTo>
                  <a:pt x="60" y="37"/>
                  <a:pt x="57" y="32"/>
                  <a:pt x="56" y="32"/>
                </a:cubicBezTo>
                <a:cubicBezTo>
                  <a:pt x="57" y="33"/>
                  <a:pt x="55" y="36"/>
                  <a:pt x="56" y="36"/>
                </a:cubicBezTo>
                <a:close/>
                <a:moveTo>
                  <a:pt x="48" y="11"/>
                </a:moveTo>
                <a:cubicBezTo>
                  <a:pt x="49" y="10"/>
                  <a:pt x="47" y="10"/>
                  <a:pt x="47" y="10"/>
                </a:cubicBezTo>
                <a:cubicBezTo>
                  <a:pt x="42" y="10"/>
                  <a:pt x="46" y="10"/>
                  <a:pt x="45" y="11"/>
                </a:cubicBezTo>
                <a:cubicBezTo>
                  <a:pt x="45" y="11"/>
                  <a:pt x="47" y="11"/>
                  <a:pt x="48" y="11"/>
                </a:cubicBezTo>
                <a:close/>
                <a:moveTo>
                  <a:pt x="52" y="11"/>
                </a:moveTo>
                <a:cubicBezTo>
                  <a:pt x="52" y="11"/>
                  <a:pt x="52" y="11"/>
                  <a:pt x="52" y="11"/>
                </a:cubicBezTo>
                <a:cubicBezTo>
                  <a:pt x="51" y="11"/>
                  <a:pt x="51" y="11"/>
                  <a:pt x="50" y="11"/>
                </a:cubicBezTo>
                <a:cubicBezTo>
                  <a:pt x="51" y="10"/>
                  <a:pt x="52" y="9"/>
                  <a:pt x="53" y="9"/>
                </a:cubicBezTo>
                <a:cubicBezTo>
                  <a:pt x="51" y="9"/>
                  <a:pt x="50" y="9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10"/>
                  <a:pt x="47" y="11"/>
                  <a:pt x="47" y="12"/>
                </a:cubicBezTo>
                <a:cubicBezTo>
                  <a:pt x="48" y="12"/>
                  <a:pt x="51" y="12"/>
                  <a:pt x="52" y="11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1" y="10"/>
                  <a:pt x="51" y="10"/>
                  <a:pt x="51" y="9"/>
                </a:cubicBezTo>
                <a:close/>
                <a:moveTo>
                  <a:pt x="48" y="13"/>
                </a:moveTo>
                <a:cubicBezTo>
                  <a:pt x="45" y="11"/>
                  <a:pt x="47" y="14"/>
                  <a:pt x="44" y="14"/>
                </a:cubicBezTo>
                <a:cubicBezTo>
                  <a:pt x="45" y="14"/>
                  <a:pt x="46" y="15"/>
                  <a:pt x="46" y="15"/>
                </a:cubicBezTo>
                <a:cubicBezTo>
                  <a:pt x="47" y="15"/>
                  <a:pt x="48" y="13"/>
                  <a:pt x="48" y="13"/>
                </a:cubicBezTo>
                <a:close/>
                <a:moveTo>
                  <a:pt x="54" y="9"/>
                </a:moveTo>
                <a:cubicBezTo>
                  <a:pt x="54" y="9"/>
                  <a:pt x="53" y="9"/>
                  <a:pt x="53" y="9"/>
                </a:cubicBezTo>
                <a:cubicBezTo>
                  <a:pt x="53" y="9"/>
                  <a:pt x="53" y="10"/>
                  <a:pt x="54" y="9"/>
                </a:cubicBezTo>
                <a:close/>
                <a:moveTo>
                  <a:pt x="40" y="5"/>
                </a:moveTo>
                <a:cubicBezTo>
                  <a:pt x="38" y="6"/>
                  <a:pt x="37" y="6"/>
                  <a:pt x="36" y="6"/>
                </a:cubicBezTo>
                <a:cubicBezTo>
                  <a:pt x="35" y="7"/>
                  <a:pt x="34" y="7"/>
                  <a:pt x="34" y="7"/>
                </a:cubicBezTo>
                <a:cubicBezTo>
                  <a:pt x="33" y="7"/>
                  <a:pt x="33" y="8"/>
                  <a:pt x="33" y="8"/>
                </a:cubicBezTo>
                <a:cubicBezTo>
                  <a:pt x="33" y="9"/>
                  <a:pt x="34" y="9"/>
                  <a:pt x="34" y="9"/>
                </a:cubicBezTo>
                <a:cubicBezTo>
                  <a:pt x="37" y="6"/>
                  <a:pt x="37" y="8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9"/>
                  <a:pt x="36" y="8"/>
                  <a:pt x="37" y="9"/>
                </a:cubicBezTo>
                <a:cubicBezTo>
                  <a:pt x="36" y="10"/>
                  <a:pt x="32" y="13"/>
                  <a:pt x="33" y="14"/>
                </a:cubicBezTo>
                <a:cubicBezTo>
                  <a:pt x="33" y="15"/>
                  <a:pt x="29" y="15"/>
                  <a:pt x="32" y="15"/>
                </a:cubicBezTo>
                <a:cubicBezTo>
                  <a:pt x="31" y="16"/>
                  <a:pt x="26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3" y="26"/>
                  <a:pt x="10" y="39"/>
                  <a:pt x="17" y="43"/>
                </a:cubicBezTo>
                <a:cubicBezTo>
                  <a:pt x="18" y="44"/>
                  <a:pt x="16" y="35"/>
                  <a:pt x="19" y="35"/>
                </a:cubicBezTo>
                <a:cubicBezTo>
                  <a:pt x="19" y="40"/>
                  <a:pt x="17" y="44"/>
                  <a:pt x="17" y="49"/>
                </a:cubicBezTo>
                <a:cubicBezTo>
                  <a:pt x="17" y="55"/>
                  <a:pt x="19" y="53"/>
                  <a:pt x="21" y="55"/>
                </a:cubicBezTo>
                <a:cubicBezTo>
                  <a:pt x="23" y="56"/>
                  <a:pt x="31" y="67"/>
                  <a:pt x="31" y="69"/>
                </a:cubicBezTo>
                <a:cubicBezTo>
                  <a:pt x="32" y="73"/>
                  <a:pt x="27" y="71"/>
                  <a:pt x="28" y="74"/>
                </a:cubicBezTo>
                <a:cubicBezTo>
                  <a:pt x="29" y="80"/>
                  <a:pt x="30" y="85"/>
                  <a:pt x="36" y="90"/>
                </a:cubicBezTo>
                <a:cubicBezTo>
                  <a:pt x="38" y="92"/>
                  <a:pt x="36" y="99"/>
                  <a:pt x="37" y="100"/>
                </a:cubicBezTo>
                <a:cubicBezTo>
                  <a:pt x="37" y="100"/>
                  <a:pt x="36" y="100"/>
                  <a:pt x="36" y="100"/>
                </a:cubicBezTo>
                <a:cubicBezTo>
                  <a:pt x="37" y="101"/>
                  <a:pt x="37" y="101"/>
                  <a:pt x="38" y="102"/>
                </a:cubicBezTo>
                <a:cubicBezTo>
                  <a:pt x="37" y="102"/>
                  <a:pt x="36" y="102"/>
                  <a:pt x="36" y="102"/>
                </a:cubicBezTo>
                <a:cubicBezTo>
                  <a:pt x="38" y="104"/>
                  <a:pt x="40" y="105"/>
                  <a:pt x="43" y="104"/>
                </a:cubicBezTo>
                <a:cubicBezTo>
                  <a:pt x="43" y="104"/>
                  <a:pt x="42" y="104"/>
                  <a:pt x="41" y="103"/>
                </a:cubicBezTo>
                <a:cubicBezTo>
                  <a:pt x="43" y="103"/>
                  <a:pt x="45" y="103"/>
                  <a:pt x="45" y="102"/>
                </a:cubicBezTo>
                <a:cubicBezTo>
                  <a:pt x="45" y="102"/>
                  <a:pt x="49" y="103"/>
                  <a:pt x="48" y="102"/>
                </a:cubicBezTo>
                <a:cubicBezTo>
                  <a:pt x="48" y="101"/>
                  <a:pt x="47" y="101"/>
                  <a:pt x="47" y="101"/>
                </a:cubicBezTo>
                <a:cubicBezTo>
                  <a:pt x="46" y="101"/>
                  <a:pt x="46" y="100"/>
                  <a:pt x="46" y="100"/>
                </a:cubicBezTo>
                <a:cubicBezTo>
                  <a:pt x="46" y="100"/>
                  <a:pt x="46" y="101"/>
                  <a:pt x="47" y="101"/>
                </a:cubicBezTo>
                <a:cubicBezTo>
                  <a:pt x="50" y="101"/>
                  <a:pt x="59" y="97"/>
                  <a:pt x="57" y="97"/>
                </a:cubicBezTo>
                <a:cubicBezTo>
                  <a:pt x="62" y="96"/>
                  <a:pt x="67" y="94"/>
                  <a:pt x="69" y="87"/>
                </a:cubicBezTo>
                <a:cubicBezTo>
                  <a:pt x="71" y="82"/>
                  <a:pt x="62" y="82"/>
                  <a:pt x="61" y="82"/>
                </a:cubicBezTo>
                <a:cubicBezTo>
                  <a:pt x="61" y="82"/>
                  <a:pt x="52" y="79"/>
                  <a:pt x="53" y="79"/>
                </a:cubicBezTo>
                <a:cubicBezTo>
                  <a:pt x="52" y="77"/>
                  <a:pt x="58" y="79"/>
                  <a:pt x="56" y="76"/>
                </a:cubicBezTo>
                <a:cubicBezTo>
                  <a:pt x="53" y="73"/>
                  <a:pt x="50" y="73"/>
                  <a:pt x="48" y="70"/>
                </a:cubicBezTo>
                <a:cubicBezTo>
                  <a:pt x="45" y="67"/>
                  <a:pt x="39" y="68"/>
                  <a:pt x="39" y="67"/>
                </a:cubicBezTo>
                <a:cubicBezTo>
                  <a:pt x="35" y="63"/>
                  <a:pt x="34" y="68"/>
                  <a:pt x="30" y="64"/>
                </a:cubicBezTo>
                <a:cubicBezTo>
                  <a:pt x="29" y="64"/>
                  <a:pt x="30" y="59"/>
                  <a:pt x="29" y="59"/>
                </a:cubicBezTo>
                <a:cubicBezTo>
                  <a:pt x="28" y="60"/>
                  <a:pt x="27" y="60"/>
                  <a:pt x="26" y="60"/>
                </a:cubicBezTo>
                <a:cubicBezTo>
                  <a:pt x="26" y="59"/>
                  <a:pt x="29" y="52"/>
                  <a:pt x="29" y="52"/>
                </a:cubicBezTo>
                <a:cubicBezTo>
                  <a:pt x="26" y="50"/>
                  <a:pt x="24" y="54"/>
                  <a:pt x="23" y="52"/>
                </a:cubicBezTo>
                <a:cubicBezTo>
                  <a:pt x="18" y="43"/>
                  <a:pt x="29" y="45"/>
                  <a:pt x="32" y="44"/>
                </a:cubicBezTo>
                <a:cubicBezTo>
                  <a:pt x="34" y="44"/>
                  <a:pt x="33" y="52"/>
                  <a:pt x="35" y="52"/>
                </a:cubicBezTo>
                <a:cubicBezTo>
                  <a:pt x="37" y="51"/>
                  <a:pt x="39" y="42"/>
                  <a:pt x="41" y="40"/>
                </a:cubicBezTo>
                <a:cubicBezTo>
                  <a:pt x="43" y="42"/>
                  <a:pt x="52" y="34"/>
                  <a:pt x="50" y="40"/>
                </a:cubicBezTo>
                <a:cubicBezTo>
                  <a:pt x="51" y="41"/>
                  <a:pt x="54" y="38"/>
                  <a:pt x="53" y="37"/>
                </a:cubicBezTo>
                <a:cubicBezTo>
                  <a:pt x="53" y="36"/>
                  <a:pt x="53" y="35"/>
                  <a:pt x="52" y="34"/>
                </a:cubicBezTo>
                <a:cubicBezTo>
                  <a:pt x="51" y="34"/>
                  <a:pt x="50" y="34"/>
                  <a:pt x="48" y="34"/>
                </a:cubicBezTo>
                <a:cubicBezTo>
                  <a:pt x="52" y="30"/>
                  <a:pt x="58" y="36"/>
                  <a:pt x="56" y="29"/>
                </a:cubicBezTo>
                <a:cubicBezTo>
                  <a:pt x="56" y="27"/>
                  <a:pt x="52" y="23"/>
                  <a:pt x="51" y="23"/>
                </a:cubicBezTo>
                <a:cubicBezTo>
                  <a:pt x="51" y="23"/>
                  <a:pt x="50" y="24"/>
                  <a:pt x="50" y="24"/>
                </a:cubicBezTo>
                <a:cubicBezTo>
                  <a:pt x="50" y="23"/>
                  <a:pt x="51" y="22"/>
                  <a:pt x="50" y="22"/>
                </a:cubicBezTo>
                <a:cubicBezTo>
                  <a:pt x="48" y="23"/>
                  <a:pt x="46" y="29"/>
                  <a:pt x="44" y="29"/>
                </a:cubicBezTo>
                <a:cubicBezTo>
                  <a:pt x="45" y="29"/>
                  <a:pt x="42" y="24"/>
                  <a:pt x="42" y="23"/>
                </a:cubicBezTo>
                <a:cubicBezTo>
                  <a:pt x="40" y="21"/>
                  <a:pt x="44" y="21"/>
                  <a:pt x="45" y="20"/>
                </a:cubicBezTo>
                <a:cubicBezTo>
                  <a:pt x="46" y="20"/>
                  <a:pt x="48" y="18"/>
                  <a:pt x="49" y="17"/>
                </a:cubicBezTo>
                <a:cubicBezTo>
                  <a:pt x="49" y="17"/>
                  <a:pt x="49" y="17"/>
                  <a:pt x="48" y="17"/>
                </a:cubicBezTo>
                <a:cubicBezTo>
                  <a:pt x="49" y="16"/>
                  <a:pt x="49" y="16"/>
                  <a:pt x="49" y="15"/>
                </a:cubicBezTo>
                <a:cubicBezTo>
                  <a:pt x="48" y="16"/>
                  <a:pt x="43" y="18"/>
                  <a:pt x="45" y="14"/>
                </a:cubicBezTo>
                <a:cubicBezTo>
                  <a:pt x="41" y="15"/>
                  <a:pt x="42" y="14"/>
                  <a:pt x="43" y="12"/>
                </a:cubicBezTo>
                <a:cubicBezTo>
                  <a:pt x="43" y="11"/>
                  <a:pt x="42" y="12"/>
                  <a:pt x="41" y="12"/>
                </a:cubicBezTo>
                <a:cubicBezTo>
                  <a:pt x="45" y="10"/>
                  <a:pt x="45" y="11"/>
                  <a:pt x="42" y="10"/>
                </a:cubicBezTo>
                <a:cubicBezTo>
                  <a:pt x="43" y="10"/>
                  <a:pt x="44" y="10"/>
                  <a:pt x="45" y="9"/>
                </a:cubicBezTo>
                <a:cubicBezTo>
                  <a:pt x="44" y="10"/>
                  <a:pt x="45" y="8"/>
                  <a:pt x="43" y="8"/>
                </a:cubicBezTo>
                <a:cubicBezTo>
                  <a:pt x="44" y="7"/>
                  <a:pt x="46" y="6"/>
                  <a:pt x="47" y="6"/>
                </a:cubicBezTo>
                <a:cubicBezTo>
                  <a:pt x="46" y="6"/>
                  <a:pt x="45" y="5"/>
                  <a:pt x="45" y="5"/>
                </a:cubicBezTo>
                <a:cubicBezTo>
                  <a:pt x="45" y="5"/>
                  <a:pt x="39" y="7"/>
                  <a:pt x="42" y="5"/>
                </a:cubicBezTo>
                <a:cubicBezTo>
                  <a:pt x="41" y="5"/>
                  <a:pt x="39" y="7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50" y="13"/>
                </a:moveTo>
                <a:cubicBezTo>
                  <a:pt x="49" y="13"/>
                  <a:pt x="48" y="14"/>
                  <a:pt x="48" y="15"/>
                </a:cubicBezTo>
                <a:cubicBezTo>
                  <a:pt x="50" y="15"/>
                  <a:pt x="52" y="13"/>
                  <a:pt x="50" y="13"/>
                </a:cubicBezTo>
                <a:close/>
                <a:moveTo>
                  <a:pt x="111" y="52"/>
                </a:moveTo>
                <a:cubicBezTo>
                  <a:pt x="111" y="52"/>
                  <a:pt x="111" y="52"/>
                  <a:pt x="111" y="53"/>
                </a:cubicBezTo>
                <a:cubicBezTo>
                  <a:pt x="111" y="50"/>
                  <a:pt x="111" y="47"/>
                  <a:pt x="111" y="45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1" y="45"/>
                  <a:pt x="110" y="44"/>
                </a:cubicBezTo>
                <a:cubicBezTo>
                  <a:pt x="110" y="45"/>
                  <a:pt x="111" y="49"/>
                  <a:pt x="111" y="52"/>
                </a:cubicBezTo>
                <a:close/>
                <a:moveTo>
                  <a:pt x="48" y="20"/>
                </a:moveTo>
                <a:cubicBezTo>
                  <a:pt x="46" y="19"/>
                  <a:pt x="46" y="21"/>
                  <a:pt x="46" y="21"/>
                </a:cubicBezTo>
                <a:cubicBezTo>
                  <a:pt x="47" y="21"/>
                  <a:pt x="48" y="22"/>
                  <a:pt x="49" y="20"/>
                </a:cubicBezTo>
                <a:cubicBezTo>
                  <a:pt x="46" y="20"/>
                  <a:pt x="49" y="20"/>
                  <a:pt x="48" y="20"/>
                </a:cubicBezTo>
                <a:close/>
                <a:moveTo>
                  <a:pt x="56" y="22"/>
                </a:moveTo>
                <a:cubicBezTo>
                  <a:pt x="59" y="23"/>
                  <a:pt x="54" y="16"/>
                  <a:pt x="54" y="16"/>
                </a:cubicBezTo>
                <a:cubicBezTo>
                  <a:pt x="55" y="13"/>
                  <a:pt x="50" y="16"/>
                  <a:pt x="50" y="16"/>
                </a:cubicBezTo>
                <a:cubicBezTo>
                  <a:pt x="54" y="16"/>
                  <a:pt x="51" y="18"/>
                  <a:pt x="50" y="19"/>
                </a:cubicBezTo>
                <a:cubicBezTo>
                  <a:pt x="50" y="19"/>
                  <a:pt x="54" y="24"/>
                  <a:pt x="55" y="23"/>
                </a:cubicBezTo>
                <a:cubicBezTo>
                  <a:pt x="55" y="22"/>
                  <a:pt x="55" y="21"/>
                  <a:pt x="55" y="20"/>
                </a:cubicBezTo>
                <a:cubicBezTo>
                  <a:pt x="56" y="20"/>
                  <a:pt x="56" y="22"/>
                  <a:pt x="56" y="22"/>
                </a:cubicBezTo>
                <a:close/>
                <a:moveTo>
                  <a:pt x="53" y="20"/>
                </a:moveTo>
                <a:cubicBezTo>
                  <a:pt x="53" y="20"/>
                  <a:pt x="53" y="20"/>
                  <a:pt x="53" y="20"/>
                </a:cubicBezTo>
                <a:cubicBezTo>
                  <a:pt x="52" y="19"/>
                  <a:pt x="51" y="20"/>
                  <a:pt x="53" y="17"/>
                </a:cubicBezTo>
                <a:cubicBezTo>
                  <a:pt x="53" y="17"/>
                  <a:pt x="53" y="19"/>
                  <a:pt x="53" y="20"/>
                </a:cubicBezTo>
                <a:cubicBezTo>
                  <a:pt x="53" y="20"/>
                  <a:pt x="53" y="20"/>
                  <a:pt x="53" y="20"/>
                </a:cubicBezTo>
                <a:close/>
                <a:moveTo>
                  <a:pt x="70" y="1"/>
                </a:moveTo>
                <a:cubicBezTo>
                  <a:pt x="70" y="1"/>
                  <a:pt x="70" y="1"/>
                  <a:pt x="71" y="1"/>
                </a:cubicBezTo>
                <a:cubicBezTo>
                  <a:pt x="70" y="1"/>
                  <a:pt x="70" y="1"/>
                  <a:pt x="70" y="1"/>
                </a:cubicBezTo>
                <a:close/>
                <a:moveTo>
                  <a:pt x="99" y="88"/>
                </a:moveTo>
                <a:cubicBezTo>
                  <a:pt x="99" y="88"/>
                  <a:pt x="99" y="88"/>
                  <a:pt x="99" y="88"/>
                </a:cubicBezTo>
                <a:close/>
                <a:moveTo>
                  <a:pt x="111" y="60"/>
                </a:moveTo>
                <a:cubicBezTo>
                  <a:pt x="111" y="59"/>
                  <a:pt x="111" y="59"/>
                  <a:pt x="111" y="58"/>
                </a:cubicBezTo>
                <a:cubicBezTo>
                  <a:pt x="111" y="57"/>
                  <a:pt x="111" y="55"/>
                  <a:pt x="111" y="54"/>
                </a:cubicBezTo>
                <a:cubicBezTo>
                  <a:pt x="111" y="53"/>
                  <a:pt x="111" y="53"/>
                  <a:pt x="111" y="52"/>
                </a:cubicBezTo>
                <a:cubicBezTo>
                  <a:pt x="110" y="46"/>
                  <a:pt x="105" y="39"/>
                  <a:pt x="106" y="36"/>
                </a:cubicBezTo>
                <a:cubicBezTo>
                  <a:pt x="107" y="36"/>
                  <a:pt x="110" y="42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3"/>
                  <a:pt x="110" y="43"/>
                  <a:pt x="110" y="42"/>
                </a:cubicBezTo>
                <a:cubicBezTo>
                  <a:pt x="109" y="39"/>
                  <a:pt x="108" y="36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5" y="30"/>
                  <a:pt x="103" y="26"/>
                  <a:pt x="101" y="22"/>
                </a:cubicBezTo>
                <a:cubicBezTo>
                  <a:pt x="99" y="19"/>
                  <a:pt x="96" y="16"/>
                  <a:pt x="93" y="14"/>
                </a:cubicBezTo>
                <a:cubicBezTo>
                  <a:pt x="92" y="13"/>
                  <a:pt x="92" y="12"/>
                  <a:pt x="91" y="11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0" y="11"/>
                  <a:pt x="90" y="11"/>
                </a:cubicBezTo>
                <a:cubicBezTo>
                  <a:pt x="90" y="11"/>
                  <a:pt x="90" y="10"/>
                  <a:pt x="89" y="10"/>
                </a:cubicBezTo>
                <a:cubicBezTo>
                  <a:pt x="89" y="10"/>
                  <a:pt x="88" y="9"/>
                  <a:pt x="87" y="9"/>
                </a:cubicBezTo>
                <a:cubicBezTo>
                  <a:pt x="87" y="9"/>
                  <a:pt x="87" y="9"/>
                  <a:pt x="87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5" y="7"/>
                  <a:pt x="83" y="6"/>
                  <a:pt x="80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8" y="4"/>
                  <a:pt x="75" y="3"/>
                  <a:pt x="72" y="2"/>
                </a:cubicBezTo>
                <a:cubicBezTo>
                  <a:pt x="74" y="2"/>
                  <a:pt x="75" y="3"/>
                  <a:pt x="77" y="4"/>
                </a:cubicBezTo>
                <a:cubicBezTo>
                  <a:pt x="71" y="1"/>
                  <a:pt x="65" y="0"/>
                  <a:pt x="58" y="0"/>
                </a:cubicBezTo>
                <a:cubicBezTo>
                  <a:pt x="59" y="0"/>
                  <a:pt x="60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5" y="0"/>
                  <a:pt x="53" y="0"/>
                  <a:pt x="52" y="0"/>
                </a:cubicBezTo>
                <a:cubicBezTo>
                  <a:pt x="52" y="0"/>
                  <a:pt x="49" y="0"/>
                  <a:pt x="48" y="1"/>
                </a:cubicBezTo>
                <a:cubicBezTo>
                  <a:pt x="48" y="1"/>
                  <a:pt x="44" y="1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4" y="1"/>
                  <a:pt x="46" y="1"/>
                  <a:pt x="47" y="1"/>
                </a:cubicBezTo>
                <a:cubicBezTo>
                  <a:pt x="47" y="1"/>
                  <a:pt x="48" y="1"/>
                  <a:pt x="48" y="1"/>
                </a:cubicBezTo>
                <a:cubicBezTo>
                  <a:pt x="48" y="1"/>
                  <a:pt x="48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52" y="0"/>
                  <a:pt x="52" y="0"/>
                </a:cubicBezTo>
                <a:cubicBezTo>
                  <a:pt x="52" y="0"/>
                  <a:pt x="52" y="0"/>
                  <a:pt x="51" y="0"/>
                </a:cubicBezTo>
                <a:cubicBezTo>
                  <a:pt x="31" y="1"/>
                  <a:pt x="17" y="13"/>
                  <a:pt x="10" y="28"/>
                </a:cubicBezTo>
                <a:cubicBezTo>
                  <a:pt x="15" y="18"/>
                  <a:pt x="24" y="11"/>
                  <a:pt x="33" y="7"/>
                </a:cubicBezTo>
                <a:cubicBezTo>
                  <a:pt x="33" y="7"/>
                  <a:pt x="34" y="7"/>
                  <a:pt x="34" y="7"/>
                </a:cubicBezTo>
                <a:cubicBezTo>
                  <a:pt x="34" y="6"/>
                  <a:pt x="35" y="6"/>
                  <a:pt x="36" y="6"/>
                </a:cubicBezTo>
                <a:cubicBezTo>
                  <a:pt x="37" y="6"/>
                  <a:pt x="39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ubicBezTo>
                  <a:pt x="45" y="4"/>
                  <a:pt x="51" y="4"/>
                  <a:pt x="57" y="5"/>
                </a:cubicBezTo>
                <a:cubicBezTo>
                  <a:pt x="47" y="3"/>
                  <a:pt x="36" y="4"/>
                  <a:pt x="27" y="10"/>
                </a:cubicBezTo>
                <a:cubicBezTo>
                  <a:pt x="25" y="11"/>
                  <a:pt x="24" y="12"/>
                  <a:pt x="22" y="13"/>
                </a:cubicBezTo>
                <a:cubicBezTo>
                  <a:pt x="24" y="12"/>
                  <a:pt x="25" y="11"/>
                  <a:pt x="27" y="10"/>
                </a:cubicBezTo>
                <a:cubicBezTo>
                  <a:pt x="33" y="6"/>
                  <a:pt x="39" y="3"/>
                  <a:pt x="46" y="2"/>
                </a:cubicBezTo>
                <a:cubicBezTo>
                  <a:pt x="46" y="2"/>
                  <a:pt x="46" y="2"/>
                  <a:pt x="45" y="2"/>
                </a:cubicBezTo>
                <a:cubicBezTo>
                  <a:pt x="46" y="2"/>
                  <a:pt x="47" y="2"/>
                  <a:pt x="48" y="2"/>
                </a:cubicBezTo>
                <a:cubicBezTo>
                  <a:pt x="46" y="2"/>
                  <a:pt x="44" y="2"/>
                  <a:pt x="42" y="3"/>
                </a:cubicBezTo>
                <a:cubicBezTo>
                  <a:pt x="45" y="5"/>
                  <a:pt x="50" y="1"/>
                  <a:pt x="53" y="1"/>
                </a:cubicBezTo>
                <a:cubicBezTo>
                  <a:pt x="56" y="0"/>
                  <a:pt x="61" y="2"/>
                  <a:pt x="61" y="2"/>
                </a:cubicBezTo>
                <a:cubicBezTo>
                  <a:pt x="61" y="2"/>
                  <a:pt x="61" y="1"/>
                  <a:pt x="61" y="1"/>
                </a:cubicBezTo>
                <a:cubicBezTo>
                  <a:pt x="63" y="0"/>
                  <a:pt x="68" y="2"/>
                  <a:pt x="71" y="3"/>
                </a:cubicBezTo>
                <a:cubicBezTo>
                  <a:pt x="67" y="4"/>
                  <a:pt x="68" y="2"/>
                  <a:pt x="66" y="4"/>
                </a:cubicBezTo>
                <a:cubicBezTo>
                  <a:pt x="69" y="4"/>
                  <a:pt x="74" y="4"/>
                  <a:pt x="77" y="5"/>
                </a:cubicBezTo>
                <a:cubicBezTo>
                  <a:pt x="74" y="6"/>
                  <a:pt x="77" y="5"/>
                  <a:pt x="75" y="6"/>
                </a:cubicBezTo>
                <a:cubicBezTo>
                  <a:pt x="77" y="6"/>
                  <a:pt x="77" y="6"/>
                  <a:pt x="76" y="6"/>
                </a:cubicBezTo>
                <a:cubicBezTo>
                  <a:pt x="78" y="7"/>
                  <a:pt x="79" y="6"/>
                  <a:pt x="81" y="7"/>
                </a:cubicBezTo>
                <a:cubicBezTo>
                  <a:pt x="80" y="7"/>
                  <a:pt x="78" y="7"/>
                  <a:pt x="77" y="7"/>
                </a:cubicBezTo>
                <a:cubicBezTo>
                  <a:pt x="79" y="7"/>
                  <a:pt x="87" y="13"/>
                  <a:pt x="81" y="11"/>
                </a:cubicBezTo>
                <a:cubicBezTo>
                  <a:pt x="81" y="11"/>
                  <a:pt x="82" y="12"/>
                  <a:pt x="83" y="12"/>
                </a:cubicBezTo>
                <a:cubicBezTo>
                  <a:pt x="83" y="12"/>
                  <a:pt x="84" y="13"/>
                  <a:pt x="84" y="13"/>
                </a:cubicBezTo>
                <a:cubicBezTo>
                  <a:pt x="85" y="14"/>
                  <a:pt x="86" y="14"/>
                  <a:pt x="86" y="14"/>
                </a:cubicBezTo>
                <a:cubicBezTo>
                  <a:pt x="84" y="14"/>
                  <a:pt x="85" y="14"/>
                  <a:pt x="87" y="15"/>
                </a:cubicBezTo>
                <a:cubicBezTo>
                  <a:pt x="86" y="15"/>
                  <a:pt x="85" y="15"/>
                  <a:pt x="84" y="15"/>
                </a:cubicBezTo>
                <a:cubicBezTo>
                  <a:pt x="84" y="15"/>
                  <a:pt x="84" y="14"/>
                  <a:pt x="83" y="14"/>
                </a:cubicBezTo>
                <a:cubicBezTo>
                  <a:pt x="85" y="14"/>
                  <a:pt x="82" y="13"/>
                  <a:pt x="85" y="14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3" y="13"/>
                  <a:pt x="83" y="12"/>
                </a:cubicBezTo>
                <a:cubicBezTo>
                  <a:pt x="81" y="12"/>
                  <a:pt x="79" y="13"/>
                  <a:pt x="79" y="13"/>
                </a:cubicBezTo>
                <a:cubicBezTo>
                  <a:pt x="78" y="15"/>
                  <a:pt x="84" y="23"/>
                  <a:pt x="85" y="25"/>
                </a:cubicBezTo>
                <a:cubicBezTo>
                  <a:pt x="86" y="24"/>
                  <a:pt x="86" y="23"/>
                  <a:pt x="86" y="23"/>
                </a:cubicBezTo>
                <a:cubicBezTo>
                  <a:pt x="88" y="23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3" y="16"/>
                  <a:pt x="83" y="17"/>
                </a:cubicBezTo>
                <a:cubicBezTo>
                  <a:pt x="84" y="16"/>
                  <a:pt x="86" y="20"/>
                  <a:pt x="87" y="20"/>
                </a:cubicBezTo>
                <a:cubicBezTo>
                  <a:pt x="88" y="19"/>
                  <a:pt x="88" y="19"/>
                  <a:pt x="87" y="18"/>
                </a:cubicBezTo>
                <a:cubicBezTo>
                  <a:pt x="88" y="18"/>
                  <a:pt x="88" y="18"/>
                  <a:pt x="88" y="17"/>
                </a:cubicBezTo>
                <a:cubicBezTo>
                  <a:pt x="90" y="18"/>
                  <a:pt x="90" y="24"/>
                  <a:pt x="91" y="26"/>
                </a:cubicBezTo>
                <a:cubicBezTo>
                  <a:pt x="90" y="26"/>
                  <a:pt x="88" y="25"/>
                  <a:pt x="86" y="24"/>
                </a:cubicBezTo>
                <a:cubicBezTo>
                  <a:pt x="87" y="26"/>
                  <a:pt x="89" y="33"/>
                  <a:pt x="86" y="34"/>
                </a:cubicBezTo>
                <a:cubicBezTo>
                  <a:pt x="89" y="37"/>
                  <a:pt x="85" y="41"/>
                  <a:pt x="88" y="43"/>
                </a:cubicBezTo>
                <a:cubicBezTo>
                  <a:pt x="92" y="46"/>
                  <a:pt x="91" y="38"/>
                  <a:pt x="91" y="38"/>
                </a:cubicBezTo>
                <a:cubicBezTo>
                  <a:pt x="91" y="38"/>
                  <a:pt x="92" y="38"/>
                  <a:pt x="92" y="38"/>
                </a:cubicBezTo>
                <a:cubicBezTo>
                  <a:pt x="92" y="37"/>
                  <a:pt x="92" y="37"/>
                  <a:pt x="92" y="36"/>
                </a:cubicBezTo>
                <a:cubicBezTo>
                  <a:pt x="95" y="37"/>
                  <a:pt x="95" y="35"/>
                  <a:pt x="99" y="38"/>
                </a:cubicBezTo>
                <a:cubicBezTo>
                  <a:pt x="101" y="36"/>
                  <a:pt x="94" y="32"/>
                  <a:pt x="95" y="32"/>
                </a:cubicBezTo>
                <a:cubicBezTo>
                  <a:pt x="97" y="31"/>
                  <a:pt x="99" y="36"/>
                  <a:pt x="101" y="36"/>
                </a:cubicBezTo>
                <a:cubicBezTo>
                  <a:pt x="101" y="36"/>
                  <a:pt x="99" y="28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8" y="27"/>
                  <a:pt x="100" y="28"/>
                  <a:pt x="100" y="27"/>
                </a:cubicBezTo>
                <a:cubicBezTo>
                  <a:pt x="99" y="26"/>
                  <a:pt x="98" y="25"/>
                  <a:pt x="98" y="25"/>
                </a:cubicBezTo>
                <a:cubicBezTo>
                  <a:pt x="105" y="25"/>
                  <a:pt x="97" y="33"/>
                  <a:pt x="102" y="34"/>
                </a:cubicBezTo>
                <a:cubicBezTo>
                  <a:pt x="102" y="34"/>
                  <a:pt x="102" y="31"/>
                  <a:pt x="104" y="33"/>
                </a:cubicBezTo>
                <a:cubicBezTo>
                  <a:pt x="103" y="32"/>
                  <a:pt x="103" y="31"/>
                  <a:pt x="103" y="30"/>
                </a:cubicBezTo>
                <a:cubicBezTo>
                  <a:pt x="107" y="34"/>
                  <a:pt x="103" y="39"/>
                  <a:pt x="102" y="41"/>
                </a:cubicBezTo>
                <a:cubicBezTo>
                  <a:pt x="103" y="40"/>
                  <a:pt x="98" y="42"/>
                  <a:pt x="99" y="42"/>
                </a:cubicBezTo>
                <a:cubicBezTo>
                  <a:pt x="98" y="42"/>
                  <a:pt x="97" y="38"/>
                  <a:pt x="96" y="39"/>
                </a:cubicBezTo>
                <a:cubicBezTo>
                  <a:pt x="94" y="40"/>
                  <a:pt x="91" y="42"/>
                  <a:pt x="90" y="45"/>
                </a:cubicBezTo>
                <a:cubicBezTo>
                  <a:pt x="87" y="51"/>
                  <a:pt x="87" y="56"/>
                  <a:pt x="86" y="63"/>
                </a:cubicBezTo>
                <a:cubicBezTo>
                  <a:pt x="86" y="69"/>
                  <a:pt x="84" y="66"/>
                  <a:pt x="88" y="70"/>
                </a:cubicBezTo>
                <a:cubicBezTo>
                  <a:pt x="90" y="71"/>
                  <a:pt x="91" y="73"/>
                  <a:pt x="94" y="73"/>
                </a:cubicBezTo>
                <a:cubicBezTo>
                  <a:pt x="97" y="72"/>
                  <a:pt x="99" y="67"/>
                  <a:pt x="103" y="69"/>
                </a:cubicBezTo>
                <a:cubicBezTo>
                  <a:pt x="105" y="75"/>
                  <a:pt x="104" y="81"/>
                  <a:pt x="101" y="86"/>
                </a:cubicBezTo>
                <a:cubicBezTo>
                  <a:pt x="105" y="80"/>
                  <a:pt x="108" y="74"/>
                  <a:pt x="110" y="68"/>
                </a:cubicBezTo>
                <a:cubicBezTo>
                  <a:pt x="110" y="67"/>
                  <a:pt x="110" y="67"/>
                  <a:pt x="110" y="66"/>
                </a:cubicBezTo>
                <a:cubicBezTo>
                  <a:pt x="110" y="66"/>
                  <a:pt x="110" y="65"/>
                  <a:pt x="110" y="65"/>
                </a:cubicBezTo>
                <a:cubicBezTo>
                  <a:pt x="110" y="65"/>
                  <a:pt x="110" y="65"/>
                  <a:pt x="110" y="64"/>
                </a:cubicBezTo>
                <a:cubicBezTo>
                  <a:pt x="110" y="64"/>
                  <a:pt x="110" y="64"/>
                  <a:pt x="110" y="65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0" y="64"/>
                  <a:pt x="110" y="64"/>
                  <a:pt x="110" y="64"/>
                </a:cubicBezTo>
                <a:cubicBezTo>
                  <a:pt x="111" y="63"/>
                  <a:pt x="111" y="61"/>
                  <a:pt x="111" y="60"/>
                </a:cubicBezTo>
                <a:cubicBezTo>
                  <a:pt x="111" y="60"/>
                  <a:pt x="111" y="61"/>
                  <a:pt x="111" y="61"/>
                </a:cubicBezTo>
                <a:cubicBezTo>
                  <a:pt x="111" y="61"/>
                  <a:pt x="111" y="60"/>
                  <a:pt x="111" y="60"/>
                </a:cubicBezTo>
                <a:close/>
                <a:moveTo>
                  <a:pt x="78" y="4"/>
                </a:moveTo>
                <a:cubicBezTo>
                  <a:pt x="79" y="4"/>
                  <a:pt x="79" y="4"/>
                  <a:pt x="80" y="5"/>
                </a:cubicBezTo>
                <a:cubicBezTo>
                  <a:pt x="79" y="4"/>
                  <a:pt x="79" y="4"/>
                  <a:pt x="78" y="4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0" y="11"/>
                </a:cubicBezTo>
                <a:close/>
                <a:moveTo>
                  <a:pt x="97" y="19"/>
                </a:moveTo>
                <a:cubicBezTo>
                  <a:pt x="98" y="19"/>
                  <a:pt x="102" y="24"/>
                  <a:pt x="103" y="25"/>
                </a:cubicBezTo>
                <a:cubicBezTo>
                  <a:pt x="101" y="25"/>
                  <a:pt x="98" y="20"/>
                  <a:pt x="97" y="19"/>
                </a:cubicBezTo>
                <a:close/>
                <a:moveTo>
                  <a:pt x="105" y="79"/>
                </a:moveTo>
                <a:cubicBezTo>
                  <a:pt x="105" y="79"/>
                  <a:pt x="105" y="79"/>
                  <a:pt x="105" y="79"/>
                </a:cubicBezTo>
                <a:cubicBezTo>
                  <a:pt x="105" y="79"/>
                  <a:pt x="105" y="79"/>
                  <a:pt x="105" y="79"/>
                </a:cubicBezTo>
                <a:close/>
                <a:moveTo>
                  <a:pt x="111" y="61"/>
                </a:moveTo>
                <a:cubicBezTo>
                  <a:pt x="111" y="61"/>
                  <a:pt x="11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lose/>
                <a:moveTo>
                  <a:pt x="66" y="0"/>
                </a:moveTo>
                <a:cubicBezTo>
                  <a:pt x="66" y="0"/>
                  <a:pt x="66" y="0"/>
                  <a:pt x="66" y="0"/>
                </a:cubicBezTo>
                <a:close/>
                <a:moveTo>
                  <a:pt x="111" y="60"/>
                </a:moveTo>
                <a:cubicBezTo>
                  <a:pt x="111" y="58"/>
                  <a:pt x="111" y="56"/>
                  <a:pt x="111" y="54"/>
                </a:cubicBezTo>
                <a:cubicBezTo>
                  <a:pt x="111" y="56"/>
                  <a:pt x="111" y="58"/>
                  <a:pt x="111" y="60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lose/>
                <a:moveTo>
                  <a:pt x="99" y="20"/>
                </a:moveTo>
                <a:cubicBezTo>
                  <a:pt x="99" y="20"/>
                  <a:pt x="99" y="20"/>
                  <a:pt x="99" y="20"/>
                </a:cubicBezTo>
                <a:close/>
                <a:moveTo>
                  <a:pt x="111" y="54"/>
                </a:move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4"/>
                </a:cubicBezTo>
                <a:close/>
                <a:moveTo>
                  <a:pt x="51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lose/>
                <a:moveTo>
                  <a:pt x="56" y="0"/>
                </a:moveTo>
                <a:cubicBezTo>
                  <a:pt x="56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74" y="11"/>
                </a:moveTo>
                <a:cubicBezTo>
                  <a:pt x="75" y="12"/>
                  <a:pt x="76" y="12"/>
                  <a:pt x="76" y="12"/>
                </a:cubicBezTo>
                <a:cubicBezTo>
                  <a:pt x="76" y="12"/>
                  <a:pt x="75" y="11"/>
                  <a:pt x="74" y="11"/>
                </a:cubicBezTo>
                <a:close/>
                <a:moveTo>
                  <a:pt x="74" y="25"/>
                </a:moveTo>
                <a:cubicBezTo>
                  <a:pt x="78" y="22"/>
                  <a:pt x="73" y="22"/>
                  <a:pt x="73" y="22"/>
                </a:cubicBezTo>
                <a:cubicBezTo>
                  <a:pt x="72" y="22"/>
                  <a:pt x="72" y="22"/>
                  <a:pt x="71" y="22"/>
                </a:cubicBezTo>
                <a:cubicBezTo>
                  <a:pt x="71" y="23"/>
                  <a:pt x="74" y="25"/>
                  <a:pt x="74" y="25"/>
                </a:cubicBezTo>
                <a:close/>
                <a:moveTo>
                  <a:pt x="87" y="31"/>
                </a:moveTo>
                <a:cubicBezTo>
                  <a:pt x="88" y="29"/>
                  <a:pt x="81" y="26"/>
                  <a:pt x="81" y="25"/>
                </a:cubicBezTo>
                <a:cubicBezTo>
                  <a:pt x="81" y="26"/>
                  <a:pt x="82" y="28"/>
                  <a:pt x="82" y="28"/>
                </a:cubicBezTo>
                <a:cubicBezTo>
                  <a:pt x="84" y="26"/>
                  <a:pt x="85" y="33"/>
                  <a:pt x="87" y="31"/>
                </a:cubicBezTo>
                <a:close/>
                <a:moveTo>
                  <a:pt x="82" y="29"/>
                </a:moveTo>
                <a:cubicBezTo>
                  <a:pt x="82" y="30"/>
                  <a:pt x="82" y="33"/>
                  <a:pt x="84" y="33"/>
                </a:cubicBezTo>
                <a:cubicBezTo>
                  <a:pt x="86" y="33"/>
                  <a:pt x="82" y="28"/>
                  <a:pt x="82" y="29"/>
                </a:cubicBezTo>
                <a:close/>
                <a:moveTo>
                  <a:pt x="80" y="22"/>
                </a:moveTo>
                <a:cubicBezTo>
                  <a:pt x="80" y="23"/>
                  <a:pt x="81" y="24"/>
                  <a:pt x="82" y="24"/>
                </a:cubicBezTo>
                <a:cubicBezTo>
                  <a:pt x="82" y="23"/>
                  <a:pt x="81" y="22"/>
                  <a:pt x="80" y="22"/>
                </a:cubicBezTo>
                <a:close/>
                <a:moveTo>
                  <a:pt x="110" y="65"/>
                </a:moveTo>
                <a:cubicBezTo>
                  <a:pt x="110" y="65"/>
                  <a:pt x="110" y="65"/>
                  <a:pt x="110" y="65"/>
                </a:cubicBezTo>
                <a:close/>
                <a:moveTo>
                  <a:pt x="49" y="106"/>
                </a:moveTo>
                <a:cubicBezTo>
                  <a:pt x="48" y="106"/>
                  <a:pt x="47" y="106"/>
                  <a:pt x="46" y="106"/>
                </a:cubicBezTo>
                <a:cubicBezTo>
                  <a:pt x="45" y="105"/>
                  <a:pt x="49" y="107"/>
                  <a:pt x="49" y="106"/>
                </a:cubicBezTo>
                <a:close/>
                <a:moveTo>
                  <a:pt x="44" y="106"/>
                </a:moveTo>
                <a:cubicBezTo>
                  <a:pt x="43" y="106"/>
                  <a:pt x="42" y="105"/>
                  <a:pt x="43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lose/>
                <a:moveTo>
                  <a:pt x="21" y="71"/>
                </a:moveTo>
                <a:cubicBezTo>
                  <a:pt x="22" y="71"/>
                  <a:pt x="22" y="69"/>
                  <a:pt x="22" y="69"/>
                </a:cubicBezTo>
                <a:cubicBezTo>
                  <a:pt x="21" y="69"/>
                  <a:pt x="21" y="69"/>
                  <a:pt x="20" y="68"/>
                </a:cubicBezTo>
                <a:cubicBezTo>
                  <a:pt x="20" y="68"/>
                  <a:pt x="20" y="71"/>
                  <a:pt x="21" y="71"/>
                </a:cubicBezTo>
                <a:close/>
                <a:moveTo>
                  <a:pt x="72" y="7"/>
                </a:moveTo>
                <a:cubicBezTo>
                  <a:pt x="74" y="7"/>
                  <a:pt x="73" y="7"/>
                  <a:pt x="70" y="7"/>
                </a:cubicBezTo>
                <a:cubicBezTo>
                  <a:pt x="71" y="7"/>
                  <a:pt x="72" y="7"/>
                  <a:pt x="72" y="7"/>
                </a:cubicBezTo>
                <a:close/>
                <a:moveTo>
                  <a:pt x="46" y="64"/>
                </a:moveTo>
                <a:cubicBezTo>
                  <a:pt x="46" y="64"/>
                  <a:pt x="48" y="65"/>
                  <a:pt x="48" y="65"/>
                </a:cubicBezTo>
                <a:cubicBezTo>
                  <a:pt x="50" y="65"/>
                  <a:pt x="47" y="63"/>
                  <a:pt x="46" y="64"/>
                </a:cubicBezTo>
                <a:close/>
                <a:moveTo>
                  <a:pt x="74" y="8"/>
                </a:moveTo>
                <a:cubicBezTo>
                  <a:pt x="72" y="8"/>
                  <a:pt x="71" y="8"/>
                  <a:pt x="69" y="8"/>
                </a:cubicBezTo>
                <a:cubicBezTo>
                  <a:pt x="70" y="8"/>
                  <a:pt x="70" y="8"/>
                  <a:pt x="71" y="8"/>
                </a:cubicBezTo>
                <a:cubicBezTo>
                  <a:pt x="70" y="8"/>
                  <a:pt x="69" y="8"/>
                  <a:pt x="68" y="8"/>
                </a:cubicBezTo>
                <a:cubicBezTo>
                  <a:pt x="69" y="8"/>
                  <a:pt x="73" y="9"/>
                  <a:pt x="74" y="8"/>
                </a:cubicBezTo>
                <a:close/>
                <a:moveTo>
                  <a:pt x="72" y="6"/>
                </a:moveTo>
                <a:cubicBezTo>
                  <a:pt x="75" y="8"/>
                  <a:pt x="78" y="9"/>
                  <a:pt x="81" y="10"/>
                </a:cubicBezTo>
                <a:cubicBezTo>
                  <a:pt x="79" y="9"/>
                  <a:pt x="74" y="5"/>
                  <a:pt x="72" y="6"/>
                </a:cubicBezTo>
                <a:close/>
                <a:moveTo>
                  <a:pt x="37" y="57"/>
                </a:moveTo>
                <a:cubicBezTo>
                  <a:pt x="40" y="56"/>
                  <a:pt x="28" y="50"/>
                  <a:pt x="31" y="53"/>
                </a:cubicBezTo>
                <a:cubicBezTo>
                  <a:pt x="32" y="54"/>
                  <a:pt x="35" y="58"/>
                  <a:pt x="37" y="57"/>
                </a:cubicBezTo>
                <a:close/>
                <a:moveTo>
                  <a:pt x="49" y="107"/>
                </a:moveTo>
                <a:cubicBezTo>
                  <a:pt x="50" y="107"/>
                  <a:pt x="47" y="106"/>
                  <a:pt x="47" y="106"/>
                </a:cubicBezTo>
                <a:cubicBezTo>
                  <a:pt x="47" y="107"/>
                  <a:pt x="48" y="107"/>
                  <a:pt x="48" y="107"/>
                </a:cubicBezTo>
                <a:cubicBezTo>
                  <a:pt x="47" y="107"/>
                  <a:pt x="47" y="107"/>
                  <a:pt x="47" y="106"/>
                </a:cubicBezTo>
                <a:cubicBezTo>
                  <a:pt x="45" y="106"/>
                  <a:pt x="44" y="106"/>
                  <a:pt x="42" y="105"/>
                </a:cubicBezTo>
                <a:cubicBezTo>
                  <a:pt x="42" y="105"/>
                  <a:pt x="43" y="106"/>
                  <a:pt x="44" y="106"/>
                </a:cubicBezTo>
                <a:cubicBezTo>
                  <a:pt x="56" y="109"/>
                  <a:pt x="68" y="108"/>
                  <a:pt x="78" y="103"/>
                </a:cubicBezTo>
                <a:cubicBezTo>
                  <a:pt x="68" y="107"/>
                  <a:pt x="57" y="108"/>
                  <a:pt x="49" y="107"/>
                </a:cubicBezTo>
                <a:close/>
                <a:moveTo>
                  <a:pt x="47" y="67"/>
                </a:moveTo>
                <a:cubicBezTo>
                  <a:pt x="49" y="66"/>
                  <a:pt x="45" y="66"/>
                  <a:pt x="47" y="67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9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23" y="95"/>
                </a:moveTo>
                <a:cubicBezTo>
                  <a:pt x="5" y="78"/>
                  <a:pt x="0" y="49"/>
                  <a:pt x="10" y="28"/>
                </a:cubicBezTo>
                <a:cubicBezTo>
                  <a:pt x="8" y="33"/>
                  <a:pt x="6" y="38"/>
                  <a:pt x="5" y="44"/>
                </a:cubicBezTo>
                <a:cubicBezTo>
                  <a:pt x="1" y="63"/>
                  <a:pt x="8" y="82"/>
                  <a:pt x="23" y="95"/>
                </a:cubicBezTo>
                <a:close/>
                <a:moveTo>
                  <a:pt x="54" y="9"/>
                </a:moveTo>
                <a:cubicBezTo>
                  <a:pt x="53" y="9"/>
                  <a:pt x="53" y="9"/>
                  <a:pt x="54" y="9"/>
                </a:cubicBezTo>
                <a:close/>
                <a:moveTo>
                  <a:pt x="43" y="59"/>
                </a:moveTo>
                <a:cubicBezTo>
                  <a:pt x="42" y="58"/>
                  <a:pt x="37" y="57"/>
                  <a:pt x="39" y="60"/>
                </a:cubicBezTo>
                <a:cubicBezTo>
                  <a:pt x="40" y="60"/>
                  <a:pt x="44" y="61"/>
                  <a:pt x="43" y="59"/>
                </a:cubicBezTo>
                <a:close/>
                <a:moveTo>
                  <a:pt x="59" y="2"/>
                </a:moveTo>
                <a:cubicBezTo>
                  <a:pt x="61" y="2"/>
                  <a:pt x="55" y="2"/>
                  <a:pt x="59" y="2"/>
                </a:cubicBezTo>
                <a:close/>
                <a:moveTo>
                  <a:pt x="81" y="10"/>
                </a:moveTo>
                <a:cubicBezTo>
                  <a:pt x="82" y="10"/>
                  <a:pt x="83" y="10"/>
                  <a:pt x="81" y="10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4" y="12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1"/>
                  <a:pt x="53" y="11"/>
                </a:cubicBezTo>
                <a:cubicBezTo>
                  <a:pt x="52" y="12"/>
                  <a:pt x="52" y="12"/>
                  <a:pt x="51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70" y="10"/>
                </a:moveTo>
                <a:cubicBezTo>
                  <a:pt x="71" y="10"/>
                  <a:pt x="72" y="10"/>
                  <a:pt x="73" y="11"/>
                </a:cubicBezTo>
                <a:cubicBezTo>
                  <a:pt x="73" y="10"/>
                  <a:pt x="73" y="9"/>
                  <a:pt x="72" y="10"/>
                </a:cubicBezTo>
                <a:cubicBezTo>
                  <a:pt x="73" y="10"/>
                  <a:pt x="72" y="10"/>
                  <a:pt x="70" y="10"/>
                </a:cubicBezTo>
                <a:close/>
                <a:moveTo>
                  <a:pt x="55" y="11"/>
                </a:moveTo>
                <a:cubicBezTo>
                  <a:pt x="56" y="11"/>
                  <a:pt x="56" y="11"/>
                  <a:pt x="56" y="10"/>
                </a:cubicBezTo>
                <a:cubicBezTo>
                  <a:pt x="56" y="10"/>
                  <a:pt x="55" y="10"/>
                  <a:pt x="55" y="11"/>
                </a:cubicBezTo>
                <a:close/>
                <a:moveTo>
                  <a:pt x="58" y="10"/>
                </a:moveTo>
                <a:cubicBezTo>
                  <a:pt x="57" y="10"/>
                  <a:pt x="56" y="11"/>
                  <a:pt x="56" y="11"/>
                </a:cubicBezTo>
                <a:cubicBezTo>
                  <a:pt x="56" y="12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7" y="9"/>
                  <a:pt x="57" y="9"/>
                  <a:pt x="57" y="9"/>
                </a:cubicBezTo>
                <a:cubicBezTo>
                  <a:pt x="56" y="10"/>
                  <a:pt x="55" y="10"/>
                  <a:pt x="54" y="10"/>
                </a:cubicBezTo>
                <a:cubicBezTo>
                  <a:pt x="54" y="11"/>
                  <a:pt x="57" y="10"/>
                  <a:pt x="57" y="9"/>
                </a:cubicBezTo>
                <a:close/>
                <a:moveTo>
                  <a:pt x="54" y="12"/>
                </a:moveTo>
                <a:cubicBezTo>
                  <a:pt x="53" y="12"/>
                  <a:pt x="52" y="14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3"/>
                  <a:pt x="56" y="13"/>
                  <a:pt x="54" y="13"/>
                </a:cubicBezTo>
                <a:cubicBezTo>
                  <a:pt x="54" y="13"/>
                  <a:pt x="55" y="11"/>
                  <a:pt x="55" y="11"/>
                </a:cubicBezTo>
                <a:cubicBezTo>
                  <a:pt x="55" y="11"/>
                  <a:pt x="55" y="11"/>
                  <a:pt x="54" y="11"/>
                </a:cubicBezTo>
                <a:cubicBezTo>
                  <a:pt x="55" y="11"/>
                  <a:pt x="55" y="11"/>
                  <a:pt x="54" y="12"/>
                </a:cubicBezTo>
                <a:close/>
                <a:moveTo>
                  <a:pt x="54" y="9"/>
                </a:moveTo>
                <a:cubicBezTo>
                  <a:pt x="55" y="9"/>
                  <a:pt x="56" y="9"/>
                  <a:pt x="57" y="8"/>
                </a:cubicBezTo>
                <a:cubicBezTo>
                  <a:pt x="56" y="8"/>
                  <a:pt x="55" y="9"/>
                  <a:pt x="54" y="9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6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62" y="9"/>
                </a:moveTo>
                <a:cubicBezTo>
                  <a:pt x="60" y="10"/>
                  <a:pt x="60" y="10"/>
                  <a:pt x="59" y="10"/>
                </a:cubicBezTo>
                <a:cubicBezTo>
                  <a:pt x="57" y="10"/>
                  <a:pt x="55" y="12"/>
                  <a:pt x="55" y="14"/>
                </a:cubicBezTo>
                <a:cubicBezTo>
                  <a:pt x="55" y="13"/>
                  <a:pt x="62" y="11"/>
                  <a:pt x="6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/>
          <p:cNvSpPr>
            <a:spLocks noEditPoints="1"/>
          </p:cNvSpPr>
          <p:nvPr userDrawn="1"/>
        </p:nvSpPr>
        <p:spPr bwMode="auto">
          <a:xfrm>
            <a:off x="1625601" y="1588111"/>
            <a:ext cx="595313" cy="471487"/>
          </a:xfrm>
          <a:custGeom>
            <a:avLst/>
            <a:gdLst>
              <a:gd name="T0" fmla="*/ 0 w 104"/>
              <a:gd name="T1" fmla="*/ 2147483647 h 82"/>
              <a:gd name="T2" fmla="*/ 2147483647 w 104"/>
              <a:gd name="T3" fmla="*/ 2147483647 h 82"/>
              <a:gd name="T4" fmla="*/ 2147483647 w 104"/>
              <a:gd name="T5" fmla="*/ 2147483647 h 82"/>
              <a:gd name="T6" fmla="*/ 2147483647 w 104"/>
              <a:gd name="T7" fmla="*/ 2147483647 h 82"/>
              <a:gd name="T8" fmla="*/ 2147483647 w 104"/>
              <a:gd name="T9" fmla="*/ 2147483647 h 82"/>
              <a:gd name="T10" fmla="*/ 2147483647 w 104"/>
              <a:gd name="T11" fmla="*/ 2147483647 h 82"/>
              <a:gd name="T12" fmla="*/ 2147483647 w 104"/>
              <a:gd name="T13" fmla="*/ 2147483647 h 82"/>
              <a:gd name="T14" fmla="*/ 2147483647 w 104"/>
              <a:gd name="T15" fmla="*/ 2147483647 h 82"/>
              <a:gd name="T16" fmla="*/ 2147483647 w 104"/>
              <a:gd name="T17" fmla="*/ 2147483647 h 82"/>
              <a:gd name="T18" fmla="*/ 2147483647 w 104"/>
              <a:gd name="T19" fmla="*/ 2147483647 h 82"/>
              <a:gd name="T20" fmla="*/ 2147483647 w 104"/>
              <a:gd name="T21" fmla="*/ 2147483647 h 82"/>
              <a:gd name="T22" fmla="*/ 2147483647 w 104"/>
              <a:gd name="T23" fmla="*/ 2147483647 h 82"/>
              <a:gd name="T24" fmla="*/ 2147483647 w 104"/>
              <a:gd name="T25" fmla="*/ 2147483647 h 82"/>
              <a:gd name="T26" fmla="*/ 2147483647 w 104"/>
              <a:gd name="T27" fmla="*/ 2147483647 h 82"/>
              <a:gd name="T28" fmla="*/ 2147483647 w 104"/>
              <a:gd name="T29" fmla="*/ 2147483647 h 82"/>
              <a:gd name="T30" fmla="*/ 2147483647 w 104"/>
              <a:gd name="T31" fmla="*/ 2147483647 h 82"/>
              <a:gd name="T32" fmla="*/ 2147483647 w 104"/>
              <a:gd name="T33" fmla="*/ 2147483647 h 82"/>
              <a:gd name="T34" fmla="*/ 2147483647 w 104"/>
              <a:gd name="T35" fmla="*/ 2147483647 h 82"/>
              <a:gd name="T36" fmla="*/ 2147483647 w 104"/>
              <a:gd name="T37" fmla="*/ 2147483647 h 82"/>
              <a:gd name="T38" fmla="*/ 2147483647 w 104"/>
              <a:gd name="T39" fmla="*/ 2147483647 h 82"/>
              <a:gd name="T40" fmla="*/ 2147483647 w 104"/>
              <a:gd name="T41" fmla="*/ 2147483647 h 82"/>
              <a:gd name="T42" fmla="*/ 2147483647 w 104"/>
              <a:gd name="T43" fmla="*/ 2147483647 h 82"/>
              <a:gd name="T44" fmla="*/ 2147483647 w 104"/>
              <a:gd name="T45" fmla="*/ 2147483647 h 82"/>
              <a:gd name="T46" fmla="*/ 2147483647 w 104"/>
              <a:gd name="T47" fmla="*/ 2147483647 h 82"/>
              <a:gd name="T48" fmla="*/ 2147483647 w 104"/>
              <a:gd name="T49" fmla="*/ 2147483647 h 82"/>
              <a:gd name="T50" fmla="*/ 2147483647 w 104"/>
              <a:gd name="T51" fmla="*/ 2147483647 h 82"/>
              <a:gd name="T52" fmla="*/ 2147483647 w 104"/>
              <a:gd name="T53" fmla="*/ 2147483647 h 82"/>
              <a:gd name="T54" fmla="*/ 2147483647 w 104"/>
              <a:gd name="T55" fmla="*/ 2147483647 h 82"/>
              <a:gd name="T56" fmla="*/ 2147483647 w 104"/>
              <a:gd name="T57" fmla="*/ 2147483647 h 82"/>
              <a:gd name="T58" fmla="*/ 2147483647 w 104"/>
              <a:gd name="T59" fmla="*/ 2147483647 h 82"/>
              <a:gd name="T60" fmla="*/ 2147483647 w 104"/>
              <a:gd name="T61" fmla="*/ 2147483647 h 82"/>
              <a:gd name="T62" fmla="*/ 2147483647 w 104"/>
              <a:gd name="T63" fmla="*/ 2147483647 h 82"/>
              <a:gd name="T64" fmla="*/ 2147483647 w 104"/>
              <a:gd name="T65" fmla="*/ 2147483647 h 82"/>
              <a:gd name="T66" fmla="*/ 2147483647 w 104"/>
              <a:gd name="T67" fmla="*/ 2147483647 h 82"/>
              <a:gd name="T68" fmla="*/ 2147483647 w 104"/>
              <a:gd name="T69" fmla="*/ 2147483647 h 82"/>
              <a:gd name="T70" fmla="*/ 2147483647 w 104"/>
              <a:gd name="T71" fmla="*/ 2147483647 h 82"/>
              <a:gd name="T72" fmla="*/ 2147483647 w 104"/>
              <a:gd name="T73" fmla="*/ 2147483647 h 82"/>
              <a:gd name="T74" fmla="*/ 2147483647 w 104"/>
              <a:gd name="T75" fmla="*/ 2147483647 h 82"/>
              <a:gd name="T76" fmla="*/ 2147483647 w 104"/>
              <a:gd name="T77" fmla="*/ 2147483647 h 82"/>
              <a:gd name="T78" fmla="*/ 2147483647 w 104"/>
              <a:gd name="T79" fmla="*/ 2147483647 h 82"/>
              <a:gd name="T80" fmla="*/ 2147483647 w 104"/>
              <a:gd name="T81" fmla="*/ 2147483647 h 82"/>
              <a:gd name="T82" fmla="*/ 2147483647 w 104"/>
              <a:gd name="T83" fmla="*/ 2147483647 h 82"/>
              <a:gd name="T84" fmla="*/ 2147483647 w 104"/>
              <a:gd name="T85" fmla="*/ 2147483647 h 82"/>
              <a:gd name="T86" fmla="*/ 2147483647 w 104"/>
              <a:gd name="T87" fmla="*/ 2147483647 h 82"/>
              <a:gd name="T88" fmla="*/ 2147483647 w 104"/>
              <a:gd name="T89" fmla="*/ 2147483647 h 82"/>
              <a:gd name="T90" fmla="*/ 2147483647 w 104"/>
              <a:gd name="T91" fmla="*/ 2147483647 h 82"/>
              <a:gd name="T92" fmla="*/ 2147483647 w 104"/>
              <a:gd name="T93" fmla="*/ 2147483647 h 82"/>
              <a:gd name="T94" fmla="*/ 2147483647 w 104"/>
              <a:gd name="T95" fmla="*/ 2147483647 h 82"/>
              <a:gd name="T96" fmla="*/ 2147483647 w 104"/>
              <a:gd name="T97" fmla="*/ 2147483647 h 82"/>
              <a:gd name="T98" fmla="*/ 2147483647 w 104"/>
              <a:gd name="T99" fmla="*/ 2147483647 h 82"/>
              <a:gd name="T100" fmla="*/ 2147483647 w 104"/>
              <a:gd name="T101" fmla="*/ 2147483647 h 82"/>
              <a:gd name="T102" fmla="*/ 2147483647 w 104"/>
              <a:gd name="T103" fmla="*/ 2147483647 h 82"/>
              <a:gd name="T104" fmla="*/ 2147483647 w 104"/>
              <a:gd name="T105" fmla="*/ 2147483647 h 82"/>
              <a:gd name="T106" fmla="*/ 2147483647 w 104"/>
              <a:gd name="T107" fmla="*/ 2147483647 h 82"/>
              <a:gd name="T108" fmla="*/ 2147483647 w 104"/>
              <a:gd name="T109" fmla="*/ 2147483647 h 82"/>
              <a:gd name="T110" fmla="*/ 2147483647 w 104"/>
              <a:gd name="T111" fmla="*/ 2147483647 h 82"/>
              <a:gd name="T112" fmla="*/ 2147483647 w 104"/>
              <a:gd name="T113" fmla="*/ 2147483647 h 82"/>
              <a:gd name="T114" fmla="*/ 2147483647 w 104"/>
              <a:gd name="T115" fmla="*/ 2147483647 h 82"/>
              <a:gd name="T116" fmla="*/ 2147483647 w 104"/>
              <a:gd name="T117" fmla="*/ 2147483647 h 82"/>
              <a:gd name="T118" fmla="*/ 2147483647 w 104"/>
              <a:gd name="T119" fmla="*/ 2147483647 h 82"/>
              <a:gd name="T120" fmla="*/ 2147483647 w 104"/>
              <a:gd name="T121" fmla="*/ 2147483647 h 82"/>
              <a:gd name="T122" fmla="*/ 2147483647 w 104"/>
              <a:gd name="T123" fmla="*/ 2147483647 h 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04" h="82">
                <a:moveTo>
                  <a:pt x="104" y="76"/>
                </a:moveTo>
                <a:cubicBezTo>
                  <a:pt x="87" y="51"/>
                  <a:pt x="87" y="51"/>
                  <a:pt x="87" y="51"/>
                </a:cubicBezTo>
                <a:cubicBezTo>
                  <a:pt x="86" y="50"/>
                  <a:pt x="86" y="50"/>
                  <a:pt x="86" y="50"/>
                </a:cubicBezTo>
                <a:cubicBezTo>
                  <a:pt x="85" y="50"/>
                  <a:pt x="85" y="49"/>
                  <a:pt x="84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5" y="48"/>
                  <a:pt x="87" y="46"/>
                  <a:pt x="87" y="4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4" y="0"/>
                  <a:pt x="8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2"/>
                  <a:pt x="17" y="5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9" y="48"/>
                  <a:pt x="22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9"/>
                  <a:pt x="20" y="49"/>
                  <a:pt x="20" y="49"/>
                </a:cubicBezTo>
                <a:cubicBezTo>
                  <a:pt x="19" y="49"/>
                  <a:pt x="19" y="50"/>
                  <a:pt x="18" y="50"/>
                </a:cubicBezTo>
                <a:cubicBezTo>
                  <a:pt x="18" y="50"/>
                  <a:pt x="18" y="50"/>
                  <a:pt x="17" y="5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8"/>
                </a:cubicBezTo>
                <a:cubicBezTo>
                  <a:pt x="0" y="79"/>
                  <a:pt x="0" y="80"/>
                  <a:pt x="0" y="80"/>
                </a:cubicBezTo>
                <a:cubicBezTo>
                  <a:pt x="1" y="81"/>
                  <a:pt x="1" y="81"/>
                  <a:pt x="2" y="81"/>
                </a:cubicBezTo>
                <a:cubicBezTo>
                  <a:pt x="3" y="81"/>
                  <a:pt x="4" y="82"/>
                  <a:pt x="5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101" y="82"/>
                  <a:pt x="101" y="81"/>
                  <a:pt x="102" y="81"/>
                </a:cubicBezTo>
                <a:cubicBezTo>
                  <a:pt x="103" y="81"/>
                  <a:pt x="104" y="81"/>
                  <a:pt x="104" y="80"/>
                </a:cubicBezTo>
                <a:cubicBezTo>
                  <a:pt x="104" y="80"/>
                  <a:pt x="104" y="79"/>
                  <a:pt x="104" y="78"/>
                </a:cubicBezTo>
                <a:cubicBezTo>
                  <a:pt x="104" y="78"/>
                  <a:pt x="104" y="77"/>
                  <a:pt x="104" y="76"/>
                </a:cubicBezTo>
                <a:close/>
                <a:moveTo>
                  <a:pt x="86" y="60"/>
                </a:moveTo>
                <a:cubicBezTo>
                  <a:pt x="86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2"/>
                  <a:pt x="87" y="62"/>
                </a:cubicBezTo>
                <a:cubicBezTo>
                  <a:pt x="87" y="62"/>
                  <a:pt x="87" y="62"/>
                  <a:pt x="86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6" y="60"/>
                </a:cubicBezTo>
                <a:close/>
                <a:moveTo>
                  <a:pt x="85" y="57"/>
                </a:moveTo>
                <a:cubicBezTo>
                  <a:pt x="85" y="57"/>
                  <a:pt x="85" y="57"/>
                  <a:pt x="85" y="57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58"/>
                  <a:pt x="86" y="58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6"/>
                  <a:pt x="80" y="56"/>
                  <a:pt x="8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7"/>
                </a:cubicBezTo>
                <a:cubicBezTo>
                  <a:pt x="84" y="57"/>
                  <a:pt x="84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lose/>
                <a:moveTo>
                  <a:pt x="83" y="54"/>
                </a:moveTo>
                <a:cubicBezTo>
                  <a:pt x="84" y="54"/>
                  <a:pt x="84" y="54"/>
                  <a:pt x="84" y="55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3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9" y="54"/>
                  <a:pt x="7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lose/>
                <a:moveTo>
                  <a:pt x="52" y="52"/>
                </a:moveTo>
                <a:cubicBezTo>
                  <a:pt x="52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3"/>
                </a:cubicBezTo>
                <a:cubicBezTo>
                  <a:pt x="53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lose/>
                <a:moveTo>
                  <a:pt x="52" y="51"/>
                </a:move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52" y="54"/>
                </a:moveTo>
                <a:cubicBezTo>
                  <a:pt x="52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52" y="57"/>
                </a:moveTo>
                <a:cubicBezTo>
                  <a:pt x="52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6"/>
                  <a:pt x="53" y="56"/>
                  <a:pt x="53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8"/>
                  <a:pt x="53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77" y="51"/>
                </a:moveTo>
                <a:cubicBezTo>
                  <a:pt x="77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lose/>
                <a:moveTo>
                  <a:pt x="77" y="54"/>
                </a:moveTo>
                <a:cubicBezTo>
                  <a:pt x="77" y="54"/>
                  <a:pt x="77" y="54"/>
                  <a:pt x="77" y="54"/>
                </a:cubicBezTo>
                <a:cubicBezTo>
                  <a:pt x="77" y="54"/>
                  <a:pt x="77" y="54"/>
                  <a:pt x="77" y="55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1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7" y="54"/>
                  <a:pt x="77" y="54"/>
                  <a:pt x="77" y="54"/>
                </a:cubicBezTo>
                <a:close/>
                <a:moveTo>
                  <a:pt x="76" y="52"/>
                </a:moveTo>
                <a:cubicBezTo>
                  <a:pt x="76" y="52"/>
                  <a:pt x="76" y="52"/>
                  <a:pt x="76" y="52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3"/>
                  <a:pt x="77" y="53"/>
                  <a:pt x="76" y="53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2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lose/>
                <a:moveTo>
                  <a:pt x="71" y="56"/>
                </a:move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0" y="56"/>
                  <a:pt x="70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1" y="54"/>
                  <a:pt x="71" y="55"/>
                </a:cubicBezTo>
                <a:lnTo>
                  <a:pt x="71" y="56"/>
                </a:lnTo>
                <a:close/>
                <a:moveTo>
                  <a:pt x="76" y="51"/>
                </a:moveTo>
                <a:cubicBezTo>
                  <a:pt x="76" y="51"/>
                  <a:pt x="76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lose/>
                <a:moveTo>
                  <a:pt x="70" y="52"/>
                </a:move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5" y="54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lose/>
                <a:moveTo>
                  <a:pt x="70" y="51"/>
                </a:move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50"/>
                  <a:pt x="64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lose/>
                <a:moveTo>
                  <a:pt x="64" y="53"/>
                </a:move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3" y="54"/>
                  <a:pt x="63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59" y="54"/>
                  <a:pt x="59" y="54"/>
                </a:cubicBezTo>
                <a:cubicBezTo>
                  <a:pt x="59" y="54"/>
                  <a:pt x="59" y="54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2"/>
                  <a:pt x="63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2"/>
                </a:cubicBezTo>
                <a:lnTo>
                  <a:pt x="64" y="53"/>
                </a:lnTo>
                <a:close/>
                <a:moveTo>
                  <a:pt x="64" y="51"/>
                </a:move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lose/>
                <a:moveTo>
                  <a:pt x="52" y="60"/>
                </a:move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3" y="59"/>
                </a:cubicBezTo>
                <a:cubicBezTo>
                  <a:pt x="53" y="59"/>
                  <a:pt x="53" y="59"/>
                  <a:pt x="54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8" y="61"/>
                </a:cubicBezTo>
                <a:cubicBezTo>
                  <a:pt x="58" y="61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1"/>
                  <a:pt x="53" y="61"/>
                </a:cubicBezTo>
                <a:cubicBezTo>
                  <a:pt x="53" y="61"/>
                  <a:pt x="53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59" y="55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60" y="54"/>
                  <a:pt x="60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5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5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lnTo>
                  <a:pt x="59" y="55"/>
                </a:lnTo>
                <a:close/>
                <a:moveTo>
                  <a:pt x="59" y="5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60" y="57"/>
                  <a:pt x="60" y="57"/>
                </a:cubicBezTo>
                <a:cubicBezTo>
                  <a:pt x="60" y="56"/>
                  <a:pt x="60" y="56"/>
                  <a:pt x="60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6"/>
                  <a:pt x="64" y="56"/>
                  <a:pt x="64" y="57"/>
                </a:cubicBezTo>
                <a:cubicBezTo>
                  <a:pt x="64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8"/>
                  <a:pt x="65" y="58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4" y="59"/>
                  <a:pt x="6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lose/>
                <a:moveTo>
                  <a:pt x="59" y="60"/>
                </a:moveTo>
                <a:cubicBezTo>
                  <a:pt x="59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6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0" y="62"/>
                  <a:pt x="60" y="62"/>
                </a:cubicBezTo>
                <a:cubicBezTo>
                  <a:pt x="60" y="62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66" y="57"/>
                </a:move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7" y="56"/>
                  <a:pt x="67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7"/>
                  <a:pt x="71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2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6" y="58"/>
                  <a:pt x="66" y="58"/>
                </a:cubicBezTo>
                <a:lnTo>
                  <a:pt x="66" y="57"/>
                </a:lnTo>
                <a:close/>
                <a:moveTo>
                  <a:pt x="66" y="60"/>
                </a:moveTo>
                <a:cubicBezTo>
                  <a:pt x="66" y="59"/>
                  <a:pt x="66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2" y="59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9"/>
                  <a:pt x="72" y="59"/>
                  <a:pt x="72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2"/>
                  <a:pt x="73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2"/>
                  <a:pt x="67" y="62"/>
                </a:cubicBezTo>
                <a:cubicBezTo>
                  <a:pt x="67" y="62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73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3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9"/>
                </a:cubicBezTo>
                <a:cubicBezTo>
                  <a:pt x="79" y="59"/>
                  <a:pt x="79" y="59"/>
                  <a:pt x="78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58"/>
                  <a:pt x="73" y="58"/>
                  <a:pt x="73" y="58"/>
                </a:cubicBezTo>
                <a:close/>
                <a:moveTo>
                  <a:pt x="82" y="5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54"/>
                  <a:pt x="78" y="54"/>
                  <a:pt x="78" y="53"/>
                </a:cubicBezTo>
                <a:cubicBezTo>
                  <a:pt x="78" y="53"/>
                  <a:pt x="77" y="53"/>
                  <a:pt x="77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8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52"/>
                  <a:pt x="82" y="52"/>
                  <a:pt x="82" y="52"/>
                </a:cubicBezTo>
                <a:close/>
                <a:moveTo>
                  <a:pt x="19" y="43"/>
                </a:moveTo>
                <a:cubicBezTo>
                  <a:pt x="19" y="6"/>
                  <a:pt x="19" y="6"/>
                  <a:pt x="19" y="6"/>
                </a:cubicBezTo>
                <a:cubicBezTo>
                  <a:pt x="19" y="4"/>
                  <a:pt x="22" y="1"/>
                  <a:pt x="25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1"/>
                  <a:pt x="85" y="4"/>
                  <a:pt x="85" y="6"/>
                </a:cubicBezTo>
                <a:cubicBezTo>
                  <a:pt x="85" y="43"/>
                  <a:pt x="85" y="43"/>
                  <a:pt x="85" y="43"/>
                </a:cubicBezTo>
                <a:cubicBezTo>
                  <a:pt x="85" y="45"/>
                  <a:pt x="82" y="48"/>
                  <a:pt x="80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2" y="48"/>
                  <a:pt x="19" y="45"/>
                  <a:pt x="19" y="43"/>
                </a:cubicBezTo>
                <a:close/>
                <a:moveTo>
                  <a:pt x="40" y="52"/>
                </a:moveTo>
                <a:cubicBezTo>
                  <a:pt x="41" y="52"/>
                  <a:pt x="41" y="52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4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41" y="54"/>
                  <a:pt x="40" y="54"/>
                </a:cubicBezTo>
                <a:cubicBezTo>
                  <a:pt x="40" y="54"/>
                  <a:pt x="40" y="54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40" y="51"/>
                </a:move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2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1"/>
                  <a:pt x="46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lose/>
                <a:moveTo>
                  <a:pt x="40" y="51"/>
                </a:move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0"/>
                </a:cubicBezTo>
                <a:lnTo>
                  <a:pt x="40" y="51"/>
                </a:lnTo>
                <a:close/>
                <a:moveTo>
                  <a:pt x="35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5" y="52"/>
                  <a:pt x="35" y="52"/>
                </a:cubicBezTo>
                <a:close/>
                <a:moveTo>
                  <a:pt x="39" y="55"/>
                </a:move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5"/>
                </a:cubicBezTo>
                <a:close/>
                <a:moveTo>
                  <a:pt x="34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lnTo>
                  <a:pt x="34" y="51"/>
                </a:lnTo>
                <a:close/>
                <a:moveTo>
                  <a:pt x="29" y="52"/>
                </a:moveTo>
                <a:cubicBezTo>
                  <a:pt x="29" y="52"/>
                  <a:pt x="29" y="52"/>
                  <a:pt x="29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4"/>
                  <a:pt x="28" y="54"/>
                  <a:pt x="28" y="53"/>
                </a:cubicBezTo>
                <a:cubicBezTo>
                  <a:pt x="28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9" y="52"/>
                  <a:pt x="29" y="52"/>
                </a:cubicBezTo>
                <a:close/>
                <a:moveTo>
                  <a:pt x="28" y="50"/>
                </a:move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2" y="51"/>
                  <a:pt x="22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0"/>
                  <a:pt x="28" y="50"/>
                  <a:pt x="28" y="50"/>
                </a:cubicBezTo>
                <a:close/>
                <a:moveTo>
                  <a:pt x="28" y="54"/>
                </a:moveTo>
                <a:cubicBezTo>
                  <a:pt x="28" y="54"/>
                  <a:pt x="28" y="54"/>
                  <a:pt x="28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33" y="54"/>
                  <a:pt x="33" y="54"/>
                  <a:pt x="33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8" y="54"/>
                  <a:pt x="28" y="54"/>
                </a:cubicBezTo>
                <a:close/>
                <a:moveTo>
                  <a:pt x="27" y="57"/>
                </a:moveTo>
                <a:cubicBezTo>
                  <a:pt x="27" y="56"/>
                  <a:pt x="27" y="56"/>
                  <a:pt x="27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9"/>
                </a:cubicBezTo>
                <a:cubicBezTo>
                  <a:pt x="31" y="59"/>
                  <a:pt x="31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6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6" y="57"/>
                  <a:pt x="27" y="57"/>
                </a:cubicBezTo>
                <a:close/>
                <a:moveTo>
                  <a:pt x="31" y="60"/>
                </a:moveTo>
                <a:cubicBezTo>
                  <a:pt x="31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9"/>
                  <a:pt x="33" y="59"/>
                  <a:pt x="33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1" y="62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lnTo>
                  <a:pt x="31" y="60"/>
                </a:lnTo>
                <a:close/>
                <a:moveTo>
                  <a:pt x="38" y="59"/>
                </a:moveTo>
                <a:cubicBezTo>
                  <a:pt x="38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4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8"/>
                  <a:pt x="38" y="59"/>
                </a:cubicBezTo>
                <a:close/>
                <a:moveTo>
                  <a:pt x="38" y="60"/>
                </a:moveTo>
                <a:cubicBezTo>
                  <a:pt x="38" y="60"/>
                  <a:pt x="38" y="60"/>
                  <a:pt x="39" y="60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2"/>
                  <a:pt x="44" y="62"/>
                </a:cubicBezTo>
                <a:cubicBezTo>
                  <a:pt x="44" y="62"/>
                  <a:pt x="43" y="62"/>
                  <a:pt x="43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lnTo>
                  <a:pt x="38" y="60"/>
                </a:lnTo>
                <a:close/>
                <a:moveTo>
                  <a:pt x="45" y="59"/>
                </a:move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9"/>
                </a:cubicBezTo>
                <a:close/>
                <a:moveTo>
                  <a:pt x="45" y="56"/>
                </a:moveTo>
                <a:cubicBezTo>
                  <a:pt x="45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1" y="54"/>
                  <a:pt x="4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lose/>
                <a:moveTo>
                  <a:pt x="45" y="60"/>
                </a:moveTo>
                <a:cubicBezTo>
                  <a:pt x="45" y="60"/>
                  <a:pt x="45" y="60"/>
                  <a:pt x="46" y="60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7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2" y="59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1" y="61"/>
                  <a:pt x="51" y="61"/>
                </a:cubicBezTo>
                <a:cubicBezTo>
                  <a:pt x="51" y="61"/>
                  <a:pt x="51" y="62"/>
                  <a:pt x="51" y="62"/>
                </a:cubicBezTo>
                <a:cubicBezTo>
                  <a:pt x="51" y="62"/>
                  <a:pt x="51" y="62"/>
                  <a:pt x="5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1"/>
                  <a:pt x="46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lnTo>
                  <a:pt x="45" y="60"/>
                </a:lnTo>
                <a:close/>
                <a:moveTo>
                  <a:pt x="52" y="58"/>
                </a:moveTo>
                <a:cubicBezTo>
                  <a:pt x="52" y="58"/>
                  <a:pt x="51" y="58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lose/>
                <a:moveTo>
                  <a:pt x="52" y="56"/>
                </a:moveTo>
                <a:cubicBezTo>
                  <a:pt x="52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6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5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53"/>
                </a:moveTo>
                <a:cubicBezTo>
                  <a:pt x="52" y="53"/>
                  <a:pt x="52" y="53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7" y="54"/>
                  <a:pt x="47" y="54"/>
                </a:cubicBezTo>
                <a:cubicBezTo>
                  <a:pt x="47" y="54"/>
                  <a:pt x="46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lose/>
                <a:moveTo>
                  <a:pt x="21" y="53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6" y="53"/>
                  <a:pt x="26" y="53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4"/>
                  <a:pt x="21" y="54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lose/>
                <a:moveTo>
                  <a:pt x="20" y="56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5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lose/>
                <a:moveTo>
                  <a:pt x="18" y="58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9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6"/>
                  <a:pt x="20" y="56"/>
                  <a:pt x="20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24" y="58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8" y="59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17" y="61"/>
                </a:move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9"/>
                  <a:pt x="24" y="59"/>
                  <a:pt x="24" y="59"/>
                </a:cubicBezTo>
                <a:cubicBezTo>
                  <a:pt x="24" y="59"/>
                  <a:pt x="24" y="59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lose/>
                <a:moveTo>
                  <a:pt x="22" y="63"/>
                </a:move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21" y="64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0" y="65"/>
                  <a:pt x="20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3"/>
                </a:cubicBezTo>
                <a:cubicBezTo>
                  <a:pt x="22" y="63"/>
                  <a:pt x="22" y="63"/>
                  <a:pt x="22" y="63"/>
                </a:cubicBezTo>
                <a:close/>
                <a:moveTo>
                  <a:pt x="29" y="64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9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5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0" y="62"/>
                  <a:pt x="30" y="63"/>
                </a:cubicBezTo>
                <a:cubicBezTo>
                  <a:pt x="30" y="63"/>
                  <a:pt x="30" y="63"/>
                  <a:pt x="30" y="63"/>
                </a:cubicBezTo>
                <a:lnTo>
                  <a:pt x="29" y="64"/>
                </a:lnTo>
                <a:close/>
                <a:moveTo>
                  <a:pt x="29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4" y="62"/>
                  <a:pt x="24" y="62"/>
                </a:cubicBezTo>
                <a:cubicBezTo>
                  <a:pt x="24" y="62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59"/>
                </a:cubicBezTo>
                <a:cubicBezTo>
                  <a:pt x="31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2"/>
                  <a:pt x="29" y="62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8"/>
                  <a:pt x="43" y="78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78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2" y="77"/>
                  <a:pt x="52" y="77"/>
                  <a:pt x="52" y="77"/>
                </a:cubicBezTo>
                <a:close/>
                <a:moveTo>
                  <a:pt x="61" y="77"/>
                </a:moveTo>
                <a:cubicBezTo>
                  <a:pt x="61" y="77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8"/>
                  <a:pt x="61" y="78"/>
                  <a:pt x="6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77"/>
                  <a:pt x="54" y="77"/>
                  <a:pt x="54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lose/>
                <a:moveTo>
                  <a:pt x="63" y="75"/>
                </a:moveTo>
                <a:cubicBezTo>
                  <a:pt x="63" y="75"/>
                  <a:pt x="62" y="75"/>
                  <a:pt x="62" y="75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2" y="76"/>
                  <a:pt x="42" y="75"/>
                </a:cubicBezTo>
                <a:cubicBezTo>
                  <a:pt x="42" y="75"/>
                  <a:pt x="41" y="75"/>
                  <a:pt x="41" y="75"/>
                </a:cubicBezTo>
                <a:cubicBezTo>
                  <a:pt x="41" y="75"/>
                  <a:pt x="41" y="75"/>
                  <a:pt x="41" y="74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3" y="68"/>
                  <a:pt x="43" y="67"/>
                  <a:pt x="43" y="67"/>
                </a:cubicBezTo>
                <a:cubicBezTo>
                  <a:pt x="43" y="67"/>
                  <a:pt x="43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3" y="75"/>
                  <a:pt x="63" y="75"/>
                </a:cubicBezTo>
                <a:close/>
                <a:moveTo>
                  <a:pt x="74" y="64"/>
                </a:moveTo>
                <a:cubicBezTo>
                  <a:pt x="74" y="64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1" y="63"/>
                  <a:pt x="31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2"/>
                  <a:pt x="3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2"/>
                  <a:pt x="73" y="62"/>
                  <a:pt x="73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73" y="62"/>
                  <a:pt x="73" y="62"/>
                  <a:pt x="7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lose/>
                <a:moveTo>
                  <a:pt x="74" y="61"/>
                </a:moveTo>
                <a:cubicBezTo>
                  <a:pt x="74" y="61"/>
                  <a:pt x="74" y="61"/>
                  <a:pt x="74" y="61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59"/>
                  <a:pt x="73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80" y="62"/>
                  <a:pt x="80" y="62"/>
                </a:cubicBezTo>
                <a:cubicBezTo>
                  <a:pt x="80" y="62"/>
                  <a:pt x="79" y="62"/>
                  <a:pt x="79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lose/>
                <a:moveTo>
                  <a:pt x="81" y="65"/>
                </a:moveTo>
                <a:cubicBezTo>
                  <a:pt x="81" y="65"/>
                  <a:pt x="81" y="65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5" y="65"/>
                </a:cubicBezTo>
                <a:cubicBezTo>
                  <a:pt x="75" y="65"/>
                  <a:pt x="75" y="64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62"/>
                  <a:pt x="81" y="62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5"/>
                  <a:pt x="81" y="65"/>
                </a:cubicBezTo>
                <a:close/>
                <a:moveTo>
                  <a:pt x="89" y="65"/>
                </a:move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88" y="65"/>
                  <a:pt x="88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2" y="62"/>
                  <a:pt x="83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8" y="62"/>
                  <a:pt x="88" y="62"/>
                </a:cubicBezTo>
                <a:cubicBezTo>
                  <a:pt x="88" y="62"/>
                  <a:pt x="88" y="62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64"/>
                  <a:pt x="89" y="65"/>
                  <a:pt x="89" y="65"/>
                </a:cubicBezTo>
                <a:close/>
                <a:moveTo>
                  <a:pt x="80" y="46"/>
                </a:moveTo>
                <a:cubicBezTo>
                  <a:pt x="82" y="46"/>
                  <a:pt x="83" y="45"/>
                  <a:pt x="83" y="43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4"/>
                  <a:pt x="82" y="3"/>
                  <a:pt x="80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2" y="3"/>
                  <a:pt x="21" y="4"/>
                  <a:pt x="21" y="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5"/>
                  <a:pt x="22" y="46"/>
                  <a:pt x="25" y="46"/>
                </a:cubicBezTo>
                <a:lnTo>
                  <a:pt x="80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05"/>
          <p:cNvSpPr>
            <a:spLocks noEditPoints="1"/>
          </p:cNvSpPr>
          <p:nvPr userDrawn="1"/>
        </p:nvSpPr>
        <p:spPr bwMode="auto">
          <a:xfrm>
            <a:off x="10029288" y="3601847"/>
            <a:ext cx="579437" cy="488950"/>
          </a:xfrm>
          <a:custGeom>
            <a:avLst/>
            <a:gdLst>
              <a:gd name="T0" fmla="*/ 2147483647 w 89"/>
              <a:gd name="T1" fmla="*/ 2147483647 h 75"/>
              <a:gd name="T2" fmla="*/ 2147483647 w 89"/>
              <a:gd name="T3" fmla="*/ 2147483647 h 75"/>
              <a:gd name="T4" fmla="*/ 2147483647 w 89"/>
              <a:gd name="T5" fmla="*/ 2147483647 h 75"/>
              <a:gd name="T6" fmla="*/ 2147483647 w 89"/>
              <a:gd name="T7" fmla="*/ 2147483647 h 75"/>
              <a:gd name="T8" fmla="*/ 2147483647 w 89"/>
              <a:gd name="T9" fmla="*/ 2147483647 h 75"/>
              <a:gd name="T10" fmla="*/ 2147483647 w 89"/>
              <a:gd name="T11" fmla="*/ 0 h 75"/>
              <a:gd name="T12" fmla="*/ 2147483647 w 89"/>
              <a:gd name="T13" fmla="*/ 2147483647 h 75"/>
              <a:gd name="T14" fmla="*/ 2147483647 w 89"/>
              <a:gd name="T15" fmla="*/ 2147483647 h 75"/>
              <a:gd name="T16" fmla="*/ 2147483647 w 89"/>
              <a:gd name="T17" fmla="*/ 2147483647 h 75"/>
              <a:gd name="T18" fmla="*/ 2147483647 w 89"/>
              <a:gd name="T19" fmla="*/ 2147483647 h 75"/>
              <a:gd name="T20" fmla="*/ 0 w 89"/>
              <a:gd name="T21" fmla="*/ 2147483647 h 75"/>
              <a:gd name="T22" fmla="*/ 2147483647 w 89"/>
              <a:gd name="T23" fmla="*/ 2147483647 h 75"/>
              <a:gd name="T24" fmla="*/ 2147483647 w 89"/>
              <a:gd name="T25" fmla="*/ 2147483647 h 75"/>
              <a:gd name="T26" fmla="*/ 2147483647 w 89"/>
              <a:gd name="T27" fmla="*/ 2147483647 h 75"/>
              <a:gd name="T28" fmla="*/ 2147483647 w 89"/>
              <a:gd name="T29" fmla="*/ 2147483647 h 75"/>
              <a:gd name="T30" fmla="*/ 2147483647 w 89"/>
              <a:gd name="T31" fmla="*/ 2147483647 h 75"/>
              <a:gd name="T32" fmla="*/ 2147483647 w 89"/>
              <a:gd name="T33" fmla="*/ 2147483647 h 75"/>
              <a:gd name="T34" fmla="*/ 2147483647 w 89"/>
              <a:gd name="T35" fmla="*/ 2147483647 h 75"/>
              <a:gd name="T36" fmla="*/ 2147483647 w 89"/>
              <a:gd name="T37" fmla="*/ 2147483647 h 75"/>
              <a:gd name="T38" fmla="*/ 2147483647 w 89"/>
              <a:gd name="T39" fmla="*/ 2147483647 h 75"/>
              <a:gd name="T40" fmla="*/ 2147483647 w 89"/>
              <a:gd name="T41" fmla="*/ 2147483647 h 75"/>
              <a:gd name="T42" fmla="*/ 2147483647 w 89"/>
              <a:gd name="T43" fmla="*/ 2147483647 h 75"/>
              <a:gd name="T44" fmla="*/ 2147483647 w 89"/>
              <a:gd name="T45" fmla="*/ 2147483647 h 75"/>
              <a:gd name="T46" fmla="*/ 2147483647 w 89"/>
              <a:gd name="T47" fmla="*/ 2147483647 h 7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89" h="75">
                <a:moveTo>
                  <a:pt x="32" y="9"/>
                </a:moveTo>
                <a:cubicBezTo>
                  <a:pt x="38" y="10"/>
                  <a:pt x="44" y="11"/>
                  <a:pt x="49" y="13"/>
                </a:cubicBezTo>
                <a:cubicBezTo>
                  <a:pt x="53" y="15"/>
                  <a:pt x="56" y="17"/>
                  <a:pt x="60" y="20"/>
                </a:cubicBezTo>
                <a:cubicBezTo>
                  <a:pt x="54" y="29"/>
                  <a:pt x="54" y="29"/>
                  <a:pt x="54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71" y="0"/>
                  <a:pt x="71" y="0"/>
                  <a:pt x="71" y="0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7"/>
                  <a:pt x="57" y="5"/>
                  <a:pt x="52" y="4"/>
                </a:cubicBezTo>
                <a:cubicBezTo>
                  <a:pt x="45" y="3"/>
                  <a:pt x="38" y="2"/>
                  <a:pt x="32" y="3"/>
                </a:cubicBezTo>
                <a:cubicBezTo>
                  <a:pt x="25" y="3"/>
                  <a:pt x="19" y="5"/>
                  <a:pt x="13" y="8"/>
                </a:cubicBezTo>
                <a:cubicBezTo>
                  <a:pt x="7" y="11"/>
                  <a:pt x="2" y="16"/>
                  <a:pt x="0" y="22"/>
                </a:cubicBezTo>
                <a:cubicBezTo>
                  <a:pt x="6" y="10"/>
                  <a:pt x="20" y="8"/>
                  <a:pt x="32" y="9"/>
                </a:cubicBezTo>
                <a:close/>
                <a:moveTo>
                  <a:pt x="58" y="66"/>
                </a:moveTo>
                <a:cubicBezTo>
                  <a:pt x="52" y="65"/>
                  <a:pt x="46" y="64"/>
                  <a:pt x="41" y="61"/>
                </a:cubicBezTo>
                <a:cubicBezTo>
                  <a:pt x="37" y="60"/>
                  <a:pt x="34" y="58"/>
                  <a:pt x="30" y="55"/>
                </a:cubicBezTo>
                <a:cubicBezTo>
                  <a:pt x="35" y="46"/>
                  <a:pt x="35" y="46"/>
                  <a:pt x="35" y="46"/>
                </a:cubicBezTo>
                <a:cubicBezTo>
                  <a:pt x="1" y="45"/>
                  <a:pt x="1" y="45"/>
                  <a:pt x="1" y="45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6"/>
                  <a:pt x="24" y="66"/>
                  <a:pt x="24" y="66"/>
                </a:cubicBezTo>
                <a:cubicBezTo>
                  <a:pt x="28" y="67"/>
                  <a:pt x="33" y="70"/>
                  <a:pt x="38" y="71"/>
                </a:cubicBezTo>
                <a:cubicBezTo>
                  <a:pt x="44" y="72"/>
                  <a:pt x="51" y="73"/>
                  <a:pt x="58" y="72"/>
                </a:cubicBezTo>
                <a:cubicBezTo>
                  <a:pt x="64" y="72"/>
                  <a:pt x="71" y="70"/>
                  <a:pt x="77" y="67"/>
                </a:cubicBezTo>
                <a:cubicBezTo>
                  <a:pt x="83" y="64"/>
                  <a:pt x="87" y="59"/>
                  <a:pt x="89" y="53"/>
                </a:cubicBezTo>
                <a:cubicBezTo>
                  <a:pt x="83" y="65"/>
                  <a:pt x="69" y="67"/>
                  <a:pt x="58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07"/>
          <p:cNvSpPr>
            <a:spLocks noEditPoints="1"/>
          </p:cNvSpPr>
          <p:nvPr userDrawn="1"/>
        </p:nvSpPr>
        <p:spPr bwMode="auto">
          <a:xfrm>
            <a:off x="1681956" y="3545569"/>
            <a:ext cx="482600" cy="533400"/>
          </a:xfrm>
          <a:custGeom>
            <a:avLst/>
            <a:gdLst>
              <a:gd name="T0" fmla="*/ 2147483647 w 74"/>
              <a:gd name="T1" fmla="*/ 0 h 82"/>
              <a:gd name="T2" fmla="*/ 2147483647 w 74"/>
              <a:gd name="T3" fmla="*/ 2147483647 h 82"/>
              <a:gd name="T4" fmla="*/ 2147483647 w 74"/>
              <a:gd name="T5" fmla="*/ 2147483647 h 82"/>
              <a:gd name="T6" fmla="*/ 2147483647 w 74"/>
              <a:gd name="T7" fmla="*/ 0 h 82"/>
              <a:gd name="T8" fmla="*/ 2147483647 w 74"/>
              <a:gd name="T9" fmla="*/ 2147483647 h 82"/>
              <a:gd name="T10" fmla="*/ 2147483647 w 74"/>
              <a:gd name="T11" fmla="*/ 2147483647 h 82"/>
              <a:gd name="T12" fmla="*/ 0 w 74"/>
              <a:gd name="T13" fmla="*/ 0 h 82"/>
              <a:gd name="T14" fmla="*/ 2147483647 w 74"/>
              <a:gd name="T15" fmla="*/ 2147483647 h 82"/>
              <a:gd name="T16" fmla="*/ 2147483647 w 74"/>
              <a:gd name="T17" fmla="*/ 2147483647 h 82"/>
              <a:gd name="T18" fmla="*/ 2147483647 w 74"/>
              <a:gd name="T19" fmla="*/ 2147483647 h 82"/>
              <a:gd name="T20" fmla="*/ 2147483647 w 74"/>
              <a:gd name="T21" fmla="*/ 2147483647 h 82"/>
              <a:gd name="T22" fmla="*/ 2147483647 w 74"/>
              <a:gd name="T23" fmla="*/ 2147483647 h 82"/>
              <a:gd name="T24" fmla="*/ 2147483647 w 74"/>
              <a:gd name="T25" fmla="*/ 2147483647 h 82"/>
              <a:gd name="T26" fmla="*/ 2147483647 w 74"/>
              <a:gd name="T27" fmla="*/ 2147483647 h 82"/>
              <a:gd name="T28" fmla="*/ 2147483647 w 74"/>
              <a:gd name="T29" fmla="*/ 2147483647 h 82"/>
              <a:gd name="T30" fmla="*/ 2147483647 w 74"/>
              <a:gd name="T31" fmla="*/ 2147483647 h 82"/>
              <a:gd name="T32" fmla="*/ 2147483647 w 74"/>
              <a:gd name="T33" fmla="*/ 2147483647 h 82"/>
              <a:gd name="T34" fmla="*/ 2147483647 w 74"/>
              <a:gd name="T35" fmla="*/ 2147483647 h 82"/>
              <a:gd name="T36" fmla="*/ 2147483647 w 74"/>
              <a:gd name="T37" fmla="*/ 2147483647 h 82"/>
              <a:gd name="T38" fmla="*/ 2147483647 w 74"/>
              <a:gd name="T39" fmla="*/ 2147483647 h 82"/>
              <a:gd name="T40" fmla="*/ 2147483647 w 74"/>
              <a:gd name="T41" fmla="*/ 2147483647 h 82"/>
              <a:gd name="T42" fmla="*/ 2147483647 w 74"/>
              <a:gd name="T43" fmla="*/ 2147483647 h 82"/>
              <a:gd name="T44" fmla="*/ 2147483647 w 74"/>
              <a:gd name="T45" fmla="*/ 2147483647 h 82"/>
              <a:gd name="T46" fmla="*/ 2147483647 w 74"/>
              <a:gd name="T47" fmla="*/ 2147483647 h 82"/>
              <a:gd name="T48" fmla="*/ 2147483647 w 74"/>
              <a:gd name="T49" fmla="*/ 2147483647 h 82"/>
              <a:gd name="T50" fmla="*/ 2147483647 w 74"/>
              <a:gd name="T51" fmla="*/ 2147483647 h 82"/>
              <a:gd name="T52" fmla="*/ 2147483647 w 74"/>
              <a:gd name="T53" fmla="*/ 2147483647 h 82"/>
              <a:gd name="T54" fmla="*/ 2147483647 w 74"/>
              <a:gd name="T55" fmla="*/ 2147483647 h 82"/>
              <a:gd name="T56" fmla="*/ 2147483647 w 74"/>
              <a:gd name="T57" fmla="*/ 2147483647 h 82"/>
              <a:gd name="T58" fmla="*/ 2147483647 w 74"/>
              <a:gd name="T59" fmla="*/ 2147483647 h 82"/>
              <a:gd name="T60" fmla="*/ 2147483647 w 74"/>
              <a:gd name="T61" fmla="*/ 2147483647 h 82"/>
              <a:gd name="T62" fmla="*/ 2147483647 w 74"/>
              <a:gd name="T63" fmla="*/ 2147483647 h 82"/>
              <a:gd name="T64" fmla="*/ 2147483647 w 74"/>
              <a:gd name="T65" fmla="*/ 2147483647 h 82"/>
              <a:gd name="T66" fmla="*/ 2147483647 w 74"/>
              <a:gd name="T67" fmla="*/ 2147483647 h 82"/>
              <a:gd name="T68" fmla="*/ 2147483647 w 74"/>
              <a:gd name="T69" fmla="*/ 2147483647 h 82"/>
              <a:gd name="T70" fmla="*/ 2147483647 w 74"/>
              <a:gd name="T71" fmla="*/ 2147483647 h 82"/>
              <a:gd name="T72" fmla="*/ 2147483647 w 74"/>
              <a:gd name="T73" fmla="*/ 2147483647 h 82"/>
              <a:gd name="T74" fmla="*/ 2147483647 w 74"/>
              <a:gd name="T75" fmla="*/ 2147483647 h 82"/>
              <a:gd name="T76" fmla="*/ 2147483647 w 74"/>
              <a:gd name="T77" fmla="*/ 2147483647 h 82"/>
              <a:gd name="T78" fmla="*/ 2147483647 w 74"/>
              <a:gd name="T79" fmla="*/ 2147483647 h 82"/>
              <a:gd name="T80" fmla="*/ 2147483647 w 74"/>
              <a:gd name="T81" fmla="*/ 2147483647 h 82"/>
              <a:gd name="T82" fmla="*/ 2147483647 w 74"/>
              <a:gd name="T83" fmla="*/ 2147483647 h 82"/>
              <a:gd name="T84" fmla="*/ 2147483647 w 74"/>
              <a:gd name="T85" fmla="*/ 2147483647 h 82"/>
              <a:gd name="T86" fmla="*/ 2147483647 w 74"/>
              <a:gd name="T87" fmla="*/ 2147483647 h 82"/>
              <a:gd name="T88" fmla="*/ 2147483647 w 74"/>
              <a:gd name="T89" fmla="*/ 2147483647 h 82"/>
              <a:gd name="T90" fmla="*/ 2147483647 w 74"/>
              <a:gd name="T91" fmla="*/ 2147483647 h 82"/>
              <a:gd name="T92" fmla="*/ 2147483647 w 74"/>
              <a:gd name="T93" fmla="*/ 2147483647 h 82"/>
              <a:gd name="T94" fmla="*/ 2147483647 w 74"/>
              <a:gd name="T95" fmla="*/ 2147483647 h 82"/>
              <a:gd name="T96" fmla="*/ 2147483647 w 74"/>
              <a:gd name="T97" fmla="*/ 2147483647 h 82"/>
              <a:gd name="T98" fmla="*/ 2147483647 w 74"/>
              <a:gd name="T99" fmla="*/ 2147483647 h 8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4" h="82">
                <a:moveTo>
                  <a:pt x="74" y="0"/>
                </a:moveTo>
                <a:cubicBezTo>
                  <a:pt x="72" y="0"/>
                  <a:pt x="72" y="0"/>
                  <a:pt x="72" y="0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5"/>
                  <a:pt x="70" y="5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4"/>
                  <a:pt x="60" y="3"/>
                </a:cubicBezTo>
                <a:cubicBezTo>
                  <a:pt x="60" y="0"/>
                  <a:pt x="60" y="0"/>
                  <a:pt x="6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3" y="5"/>
                  <a:pt x="12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5"/>
                  <a:pt x="2" y="4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5"/>
                  <a:pt x="3" y="75"/>
                  <a:pt x="4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5"/>
                  <a:pt x="14" y="76"/>
                </a:cubicBezTo>
                <a:cubicBezTo>
                  <a:pt x="14" y="82"/>
                  <a:pt x="14" y="82"/>
                  <a:pt x="14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5"/>
                  <a:pt x="6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1" y="75"/>
                  <a:pt x="72" y="75"/>
                  <a:pt x="72" y="76"/>
                </a:cubicBezTo>
                <a:cubicBezTo>
                  <a:pt x="72" y="82"/>
                  <a:pt x="72" y="82"/>
                  <a:pt x="72" y="82"/>
                </a:cubicBezTo>
                <a:cubicBezTo>
                  <a:pt x="74" y="82"/>
                  <a:pt x="74" y="82"/>
                  <a:pt x="74" y="82"/>
                </a:cubicBezTo>
                <a:lnTo>
                  <a:pt x="74" y="0"/>
                </a:lnTo>
                <a:close/>
                <a:moveTo>
                  <a:pt x="14" y="66"/>
                </a:moveTo>
                <a:cubicBezTo>
                  <a:pt x="14" y="67"/>
                  <a:pt x="13" y="68"/>
                  <a:pt x="12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3" y="68"/>
                  <a:pt x="2" y="67"/>
                  <a:pt x="2" y="66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0"/>
                  <a:pt x="3" y="59"/>
                  <a:pt x="4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3" y="59"/>
                  <a:pt x="14" y="60"/>
                  <a:pt x="14" y="61"/>
                </a:cubicBezTo>
                <a:lnTo>
                  <a:pt x="14" y="66"/>
                </a:lnTo>
                <a:close/>
                <a:moveTo>
                  <a:pt x="14" y="51"/>
                </a:moveTo>
                <a:cubicBezTo>
                  <a:pt x="14" y="52"/>
                  <a:pt x="13" y="53"/>
                  <a:pt x="12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3" y="53"/>
                  <a:pt x="2" y="52"/>
                  <a:pt x="2" y="5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4"/>
                  <a:pt x="3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3" y="43"/>
                  <a:pt x="14" y="44"/>
                  <a:pt x="14" y="45"/>
                </a:cubicBezTo>
                <a:lnTo>
                  <a:pt x="14" y="51"/>
                </a:lnTo>
                <a:close/>
                <a:moveTo>
                  <a:pt x="14" y="35"/>
                </a:moveTo>
                <a:cubicBezTo>
                  <a:pt x="14" y="36"/>
                  <a:pt x="13" y="37"/>
                  <a:pt x="12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3" y="37"/>
                  <a:pt x="2" y="36"/>
                  <a:pt x="2" y="35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3" y="27"/>
                  <a:pt x="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4" y="28"/>
                  <a:pt x="14" y="29"/>
                </a:cubicBezTo>
                <a:lnTo>
                  <a:pt x="14" y="35"/>
                </a:lnTo>
                <a:close/>
                <a:moveTo>
                  <a:pt x="14" y="19"/>
                </a:moveTo>
                <a:cubicBezTo>
                  <a:pt x="14" y="20"/>
                  <a:pt x="13" y="21"/>
                  <a:pt x="12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1"/>
                  <a:pt x="2" y="20"/>
                  <a:pt x="2" y="19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3" y="12"/>
                  <a:pt x="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3"/>
                </a:cubicBezTo>
                <a:lnTo>
                  <a:pt x="14" y="19"/>
                </a:lnTo>
                <a:close/>
                <a:moveTo>
                  <a:pt x="72" y="66"/>
                </a:moveTo>
                <a:cubicBezTo>
                  <a:pt x="72" y="67"/>
                  <a:pt x="71" y="68"/>
                  <a:pt x="70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0" y="68"/>
                  <a:pt x="60" y="67"/>
                  <a:pt x="60" y="66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0"/>
                  <a:pt x="60" y="59"/>
                  <a:pt x="61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1" y="59"/>
                  <a:pt x="72" y="60"/>
                  <a:pt x="72" y="61"/>
                </a:cubicBezTo>
                <a:lnTo>
                  <a:pt x="72" y="66"/>
                </a:lnTo>
                <a:close/>
                <a:moveTo>
                  <a:pt x="72" y="51"/>
                </a:moveTo>
                <a:cubicBezTo>
                  <a:pt x="72" y="52"/>
                  <a:pt x="71" y="53"/>
                  <a:pt x="70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0" y="53"/>
                  <a:pt x="60" y="52"/>
                  <a:pt x="60" y="51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4"/>
                  <a:pt x="60" y="43"/>
                  <a:pt x="61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1" y="43"/>
                  <a:pt x="72" y="44"/>
                  <a:pt x="72" y="45"/>
                </a:cubicBezTo>
                <a:lnTo>
                  <a:pt x="72" y="51"/>
                </a:lnTo>
                <a:close/>
                <a:moveTo>
                  <a:pt x="72" y="35"/>
                </a:moveTo>
                <a:cubicBezTo>
                  <a:pt x="72" y="36"/>
                  <a:pt x="71" y="37"/>
                  <a:pt x="70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7"/>
                  <a:pt x="60" y="36"/>
                  <a:pt x="60" y="35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8"/>
                  <a:pt x="60" y="27"/>
                  <a:pt x="61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71" y="27"/>
                  <a:pt x="72" y="28"/>
                  <a:pt x="72" y="29"/>
                </a:cubicBezTo>
                <a:lnTo>
                  <a:pt x="72" y="35"/>
                </a:lnTo>
                <a:close/>
                <a:moveTo>
                  <a:pt x="72" y="19"/>
                </a:moveTo>
                <a:cubicBezTo>
                  <a:pt x="72" y="20"/>
                  <a:pt x="71" y="21"/>
                  <a:pt x="70" y="21"/>
                </a:cubicBezTo>
                <a:cubicBezTo>
                  <a:pt x="61" y="21"/>
                  <a:pt x="61" y="21"/>
                  <a:pt x="61" y="21"/>
                </a:cubicBezTo>
                <a:cubicBezTo>
                  <a:pt x="60" y="21"/>
                  <a:pt x="60" y="20"/>
                  <a:pt x="60" y="19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2"/>
                  <a:pt x="60" y="12"/>
                  <a:pt x="6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71" y="12"/>
                  <a:pt x="72" y="12"/>
                  <a:pt x="72" y="13"/>
                </a:cubicBezTo>
                <a:lnTo>
                  <a:pt x="72" y="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5" name="矩形 3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FF24-3E58-4FB6-A6ED-9B626513EBA7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682083"/>
            <a:ext cx="5864451" cy="1493837"/>
          </a:xfrm>
        </p:spPr>
        <p:txBody>
          <a:bodyPr anchor="ctr">
            <a:normAutofit/>
          </a:bodyPr>
          <a:lstStyle>
            <a:lvl1pPr marL="0" indent="0" algn="l"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you!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2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6BF9-10CA-43C6-B94A-3F2AC2CF0D6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泪滴形 15"/>
          <p:cNvSpPr/>
          <p:nvPr userDrawn="1"/>
        </p:nvSpPr>
        <p:spPr>
          <a:xfrm rot="8100000">
            <a:off x="1338492" y="1449056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泪滴形 16"/>
          <p:cNvSpPr/>
          <p:nvPr userDrawn="1"/>
        </p:nvSpPr>
        <p:spPr>
          <a:xfrm rot="8100000">
            <a:off x="3205391" y="2226931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泪滴形 17"/>
          <p:cNvSpPr/>
          <p:nvPr userDrawn="1"/>
        </p:nvSpPr>
        <p:spPr>
          <a:xfrm rot="8100000">
            <a:off x="5237391" y="2607451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 rot="8100000">
            <a:off x="7688492" y="1542131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4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 userDrawn="1"/>
        </p:nvSpPr>
        <p:spPr>
          <a:xfrm rot="8100000">
            <a:off x="10380891" y="1455691"/>
            <a:ext cx="250061" cy="250061"/>
          </a:xfrm>
          <a:prstGeom prst="teardrop">
            <a:avLst>
              <a:gd name="adj" fmla="val 158558"/>
            </a:avLst>
          </a:prstGeom>
          <a:solidFill>
            <a:schemeClr val="accent5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>
            <a:stCxn id="16" idx="7"/>
          </p:cNvCxnSpPr>
          <p:nvPr userDrawn="1"/>
        </p:nvCxnSpPr>
        <p:spPr>
          <a:xfrm rot="5400000">
            <a:off x="-330268" y="2502961"/>
            <a:ext cx="2442307" cy="1145279"/>
          </a:xfrm>
          <a:prstGeom prst="bentConnector4">
            <a:avLst>
              <a:gd name="adj1" fmla="val 48997"/>
              <a:gd name="adj2" fmla="val 119960"/>
            </a:avLst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7" idx="7"/>
          </p:cNvCxnSpPr>
          <p:nvPr userDrawn="1"/>
        </p:nvCxnSpPr>
        <p:spPr>
          <a:xfrm rot="16200000" flipH="1">
            <a:off x="2284723" y="3678021"/>
            <a:ext cx="2452733" cy="36133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8" idx="7"/>
          </p:cNvCxnSpPr>
          <p:nvPr userDrawn="1"/>
        </p:nvCxnSpPr>
        <p:spPr>
          <a:xfrm rot="16200000" flipH="1">
            <a:off x="4273295" y="4101969"/>
            <a:ext cx="2921951" cy="74369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9" idx="7"/>
          </p:cNvCxnSpPr>
          <p:nvPr userDrawn="1"/>
        </p:nvCxnSpPr>
        <p:spPr>
          <a:xfrm rot="16200000" flipH="1">
            <a:off x="6598236" y="3162809"/>
            <a:ext cx="3137533" cy="706959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0" idx="7"/>
          </p:cNvCxnSpPr>
          <p:nvPr userDrawn="1"/>
        </p:nvCxnSpPr>
        <p:spPr>
          <a:xfrm rot="16200000" flipH="1">
            <a:off x="9910684" y="2456320"/>
            <a:ext cx="2578547" cy="1388071"/>
          </a:xfrm>
          <a:prstGeom prst="bentConnector4">
            <a:avLst>
              <a:gd name="adj1" fmla="val 49050"/>
              <a:gd name="adj2" fmla="val 116469"/>
            </a:avLst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345092" y="4230738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328041" y="4227694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2273767" y="508505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 hasCustomPrompt="1"/>
          </p:nvPr>
        </p:nvSpPr>
        <p:spPr>
          <a:xfrm>
            <a:off x="2256716" y="508200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0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4692400" y="59128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three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9" hasCustomPrompt="1"/>
          </p:nvPr>
        </p:nvSpPr>
        <p:spPr>
          <a:xfrm>
            <a:off x="4675349" y="59098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7108889" y="5092083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1" hasCustomPrompt="1"/>
          </p:nvPr>
        </p:nvSpPr>
        <p:spPr>
          <a:xfrm>
            <a:off x="7091839" y="5089039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4" name="文本占位符 46"/>
          <p:cNvSpPr>
            <a:spLocks noGrp="1"/>
          </p:cNvSpPr>
          <p:nvPr>
            <p:ph type="body" sz="quarter" idx="22" hasCustomPrompt="1"/>
          </p:nvPr>
        </p:nvSpPr>
        <p:spPr>
          <a:xfrm>
            <a:off x="9067992" y="4227037"/>
            <a:ext cx="2826000" cy="410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3" hasCustomPrompt="1"/>
          </p:nvPr>
        </p:nvSpPr>
        <p:spPr>
          <a:xfrm>
            <a:off x="9050941" y="4223993"/>
            <a:ext cx="737560" cy="408624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7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219202"/>
            <a:ext cx="12192000" cy="2867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018C-5D72-4D15-ABE0-D533D29458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035208"/>
            <a:ext cx="5006192" cy="7270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Content title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4" hasCustomPrompt="1"/>
          </p:nvPr>
        </p:nvSpPr>
        <p:spPr>
          <a:xfrm>
            <a:off x="833376" y="5035208"/>
            <a:ext cx="1306571" cy="723868"/>
          </a:xfrm>
          <a:custGeom>
            <a:avLst/>
            <a:gdLst>
              <a:gd name="connsiteX0" fmla="*/ 68105 w 737560"/>
              <a:gd name="connsiteY0" fmla="*/ 1 h 408624"/>
              <a:gd name="connsiteX1" fmla="*/ 587597 w 737560"/>
              <a:gd name="connsiteY1" fmla="*/ 1 h 408624"/>
              <a:gd name="connsiteX2" fmla="*/ 655702 w 737560"/>
              <a:gd name="connsiteY2" fmla="*/ 68106 h 408624"/>
              <a:gd name="connsiteX3" fmla="*/ 655702 w 737560"/>
              <a:gd name="connsiteY3" fmla="*/ 114170 h 408624"/>
              <a:gd name="connsiteX4" fmla="*/ 731704 w 737560"/>
              <a:gd name="connsiteY4" fmla="*/ 190172 h 408624"/>
              <a:gd name="connsiteX5" fmla="*/ 731704 w 737560"/>
              <a:gd name="connsiteY5" fmla="*/ 218451 h 408624"/>
              <a:gd name="connsiteX6" fmla="*/ 655702 w 737560"/>
              <a:gd name="connsiteY6" fmla="*/ 294454 h 408624"/>
              <a:gd name="connsiteX7" fmla="*/ 655702 w 737560"/>
              <a:gd name="connsiteY7" fmla="*/ 340519 h 408624"/>
              <a:gd name="connsiteX8" fmla="*/ 587597 w 737560"/>
              <a:gd name="connsiteY8" fmla="*/ 408624 h 408624"/>
              <a:gd name="connsiteX9" fmla="*/ 68105 w 737560"/>
              <a:gd name="connsiteY9" fmla="*/ 408624 h 408624"/>
              <a:gd name="connsiteX10" fmla="*/ 0 w 737560"/>
              <a:gd name="connsiteY10" fmla="*/ 340519 h 408624"/>
              <a:gd name="connsiteX11" fmla="*/ 0 w 737560"/>
              <a:gd name="connsiteY11" fmla="*/ 68106 h 408624"/>
              <a:gd name="connsiteX12" fmla="*/ 68105 w 737560"/>
              <a:gd name="connsiteY12" fmla="*/ 1 h 4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7560" h="408624">
                <a:moveTo>
                  <a:pt x="68105" y="1"/>
                </a:moveTo>
                <a:lnTo>
                  <a:pt x="587597" y="1"/>
                </a:lnTo>
                <a:cubicBezTo>
                  <a:pt x="625210" y="0"/>
                  <a:pt x="655703" y="30493"/>
                  <a:pt x="655702" y="68106"/>
                </a:cubicBezTo>
                <a:lnTo>
                  <a:pt x="655702" y="114170"/>
                </a:lnTo>
                <a:lnTo>
                  <a:pt x="731704" y="190172"/>
                </a:lnTo>
                <a:cubicBezTo>
                  <a:pt x="739513" y="197981"/>
                  <a:pt x="739513" y="210642"/>
                  <a:pt x="731704" y="218451"/>
                </a:cubicBezTo>
                <a:lnTo>
                  <a:pt x="655702" y="294454"/>
                </a:lnTo>
                <a:lnTo>
                  <a:pt x="655702" y="340519"/>
                </a:lnTo>
                <a:cubicBezTo>
                  <a:pt x="655702" y="378131"/>
                  <a:pt x="625210" y="408623"/>
                  <a:pt x="587597" y="408624"/>
                </a:cubicBezTo>
                <a:lnTo>
                  <a:pt x="68105" y="408624"/>
                </a:lnTo>
                <a:cubicBezTo>
                  <a:pt x="30491" y="408624"/>
                  <a:pt x="0" y="378132"/>
                  <a:pt x="0" y="340519"/>
                </a:cubicBezTo>
                <a:lnTo>
                  <a:pt x="0" y="68106"/>
                </a:lnTo>
                <a:cubicBezTo>
                  <a:pt x="0" y="30493"/>
                  <a:pt x="30492" y="0"/>
                  <a:pt x="6810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tIns="0" rIns="162000" bIns="0"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908800" y="4397375"/>
            <a:ext cx="4445000" cy="18875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build="p">
        <p:tmplLst>
          <p:tmpl lvl="0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 build="p">
        <p:tmplLst>
          <p:tmpl lvl="0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BAC6-ECD7-4720-82FD-0FF8B96AAC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F72B-81E4-463C-91F0-45BA1ABB73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E5D92-B466-4E1D-837C-464F5DFB54B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8"/>
          <p:cNvSpPr>
            <a:spLocks noChangeArrowheads="1"/>
          </p:cNvSpPr>
          <p:nvPr userDrawn="1"/>
        </p:nvSpPr>
        <p:spPr bwMode="auto">
          <a:xfrm rot="5400000">
            <a:off x="7542213" y="1804988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7"/>
          <p:cNvSpPr>
            <a:spLocks noChangeArrowheads="1"/>
          </p:cNvSpPr>
          <p:nvPr userDrawn="1"/>
        </p:nvSpPr>
        <p:spPr bwMode="auto">
          <a:xfrm rot="5400000">
            <a:off x="4392613" y="1804988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6"/>
          <p:cNvSpPr>
            <a:spLocks noChangeArrowheads="1"/>
          </p:cNvSpPr>
          <p:nvPr userDrawn="1"/>
        </p:nvSpPr>
        <p:spPr bwMode="auto">
          <a:xfrm rot="5400000">
            <a:off x="1243013" y="1804988"/>
            <a:ext cx="3822700" cy="3489325"/>
          </a:xfrm>
          <a:custGeom>
            <a:avLst/>
            <a:gdLst>
              <a:gd name="T0" fmla="*/ 0 w 3822700"/>
              <a:gd name="T1" fmla="*/ 3488944 h 3488944"/>
              <a:gd name="T2" fmla="*/ 0 w 3822700"/>
              <a:gd name="T3" fmla="*/ 326644 h 3488944"/>
              <a:gd name="T4" fmla="*/ 1721897 w 3822700"/>
              <a:gd name="T5" fmla="*/ 326644 h 3488944"/>
              <a:gd name="T6" fmla="*/ 1911350 w 3822700"/>
              <a:gd name="T7" fmla="*/ 0 h 3488944"/>
              <a:gd name="T8" fmla="*/ 2100804 w 3822700"/>
              <a:gd name="T9" fmla="*/ 326644 h 3488944"/>
              <a:gd name="T10" fmla="*/ 3822700 w 3822700"/>
              <a:gd name="T11" fmla="*/ 326644 h 3488944"/>
              <a:gd name="T12" fmla="*/ 3822700 w 3822700"/>
              <a:gd name="T13" fmla="*/ 3488944 h 34889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22700"/>
              <a:gd name="T22" fmla="*/ 0 h 3488944"/>
              <a:gd name="T23" fmla="*/ 3822700 w 3822700"/>
              <a:gd name="T24" fmla="*/ 3488944 h 34889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22700" h="3488944">
                <a:moveTo>
                  <a:pt x="0" y="3488944"/>
                </a:moveTo>
                <a:lnTo>
                  <a:pt x="0" y="326644"/>
                </a:lnTo>
                <a:lnTo>
                  <a:pt x="1721897" y="326644"/>
                </a:lnTo>
                <a:lnTo>
                  <a:pt x="1911350" y="0"/>
                </a:lnTo>
                <a:lnTo>
                  <a:pt x="2100804" y="326644"/>
                </a:lnTo>
                <a:lnTo>
                  <a:pt x="3822700" y="326644"/>
                </a:lnTo>
                <a:lnTo>
                  <a:pt x="3822700" y="34889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9"/>
          <p:cNvSpPr>
            <a:spLocks noChangeArrowheads="1"/>
          </p:cNvSpPr>
          <p:nvPr userDrawn="1"/>
        </p:nvSpPr>
        <p:spPr bwMode="auto">
          <a:xfrm>
            <a:off x="19304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矩形 10"/>
          <p:cNvSpPr>
            <a:spLocks noChangeArrowheads="1"/>
          </p:cNvSpPr>
          <p:nvPr userDrawn="1"/>
        </p:nvSpPr>
        <p:spPr bwMode="auto">
          <a:xfrm>
            <a:off x="50800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1"/>
          <p:cNvSpPr>
            <a:spLocks noChangeArrowheads="1"/>
          </p:cNvSpPr>
          <p:nvPr userDrawn="1"/>
        </p:nvSpPr>
        <p:spPr bwMode="auto">
          <a:xfrm>
            <a:off x="8229600" y="2298700"/>
            <a:ext cx="2108200" cy="76200"/>
          </a:xfrm>
          <a:prstGeom prst="rect">
            <a:avLst/>
          </a:pr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Freeform 214"/>
          <p:cNvSpPr>
            <a:spLocks noChangeArrowheads="1"/>
          </p:cNvSpPr>
          <p:nvPr userDrawn="1"/>
        </p:nvSpPr>
        <p:spPr bwMode="auto">
          <a:xfrm>
            <a:off x="2638426" y="2576513"/>
            <a:ext cx="692151" cy="742950"/>
          </a:xfrm>
          <a:custGeom>
            <a:avLst/>
            <a:gdLst>
              <a:gd name="T0" fmla="*/ 174 w 184"/>
              <a:gd name="T1" fmla="*/ 91 h 198"/>
              <a:gd name="T2" fmla="*/ 180 w 184"/>
              <a:gd name="T3" fmla="*/ 66 h 198"/>
              <a:gd name="T4" fmla="*/ 172 w 184"/>
              <a:gd name="T5" fmla="*/ 58 h 198"/>
              <a:gd name="T6" fmla="*/ 149 w 184"/>
              <a:gd name="T7" fmla="*/ 54 h 198"/>
              <a:gd name="T8" fmla="*/ 138 w 184"/>
              <a:gd name="T9" fmla="*/ 52 h 198"/>
              <a:gd name="T10" fmla="*/ 132 w 184"/>
              <a:gd name="T11" fmla="*/ 31 h 198"/>
              <a:gd name="T12" fmla="*/ 122 w 184"/>
              <a:gd name="T13" fmla="*/ 24 h 198"/>
              <a:gd name="T14" fmla="*/ 100 w 184"/>
              <a:gd name="T15" fmla="*/ 7 h 198"/>
              <a:gd name="T16" fmla="*/ 98 w 184"/>
              <a:gd name="T17" fmla="*/ 4 h 198"/>
              <a:gd name="T18" fmla="*/ 86 w 184"/>
              <a:gd name="T19" fmla="*/ 4 h 198"/>
              <a:gd name="T20" fmla="*/ 62 w 184"/>
              <a:gd name="T21" fmla="*/ 24 h 198"/>
              <a:gd name="T22" fmla="*/ 62 w 184"/>
              <a:gd name="T23" fmla="*/ 24 h 198"/>
              <a:gd name="T24" fmla="*/ 52 w 184"/>
              <a:gd name="T25" fmla="*/ 31 h 198"/>
              <a:gd name="T26" fmla="*/ 46 w 184"/>
              <a:gd name="T27" fmla="*/ 52 h 198"/>
              <a:gd name="T28" fmla="*/ 35 w 184"/>
              <a:gd name="T29" fmla="*/ 54 h 198"/>
              <a:gd name="T30" fmla="*/ 12 w 184"/>
              <a:gd name="T31" fmla="*/ 58 h 198"/>
              <a:gd name="T32" fmla="*/ 4 w 184"/>
              <a:gd name="T33" fmla="*/ 66 h 198"/>
              <a:gd name="T34" fmla="*/ 4 w 184"/>
              <a:gd name="T35" fmla="*/ 94 h 198"/>
              <a:gd name="T36" fmla="*/ 3 w 184"/>
              <a:gd name="T37" fmla="*/ 105 h 198"/>
              <a:gd name="T38" fmla="*/ 43 w 184"/>
              <a:gd name="T39" fmla="*/ 139 h 198"/>
              <a:gd name="T40" fmla="*/ 41 w 184"/>
              <a:gd name="T41" fmla="*/ 155 h 198"/>
              <a:gd name="T42" fmla="*/ 47 w 184"/>
              <a:gd name="T43" fmla="*/ 157 h 198"/>
              <a:gd name="T44" fmla="*/ 74 w 184"/>
              <a:gd name="T45" fmla="*/ 191 h 198"/>
              <a:gd name="T46" fmla="*/ 76 w 184"/>
              <a:gd name="T47" fmla="*/ 196 h 198"/>
              <a:gd name="T48" fmla="*/ 103 w 184"/>
              <a:gd name="T49" fmla="*/ 198 h 198"/>
              <a:gd name="T50" fmla="*/ 110 w 184"/>
              <a:gd name="T51" fmla="*/ 191 h 198"/>
              <a:gd name="T52" fmla="*/ 135 w 184"/>
              <a:gd name="T53" fmla="*/ 157 h 198"/>
              <a:gd name="T54" fmla="*/ 138 w 184"/>
              <a:gd name="T55" fmla="*/ 157 h 198"/>
              <a:gd name="T56" fmla="*/ 138 w 184"/>
              <a:gd name="T57" fmla="*/ 157 h 198"/>
              <a:gd name="T58" fmla="*/ 145 w 184"/>
              <a:gd name="T59" fmla="*/ 151 h 198"/>
              <a:gd name="T60" fmla="*/ 141 w 184"/>
              <a:gd name="T61" fmla="*/ 138 h 198"/>
              <a:gd name="T62" fmla="*/ 142 w 184"/>
              <a:gd name="T63" fmla="*/ 138 h 198"/>
              <a:gd name="T64" fmla="*/ 182 w 184"/>
              <a:gd name="T65" fmla="*/ 105 h 198"/>
              <a:gd name="T66" fmla="*/ 180 w 184"/>
              <a:gd name="T67" fmla="*/ 94 h 19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84"/>
              <a:gd name="T103" fmla="*/ 0 h 198"/>
              <a:gd name="T104" fmla="*/ 184 w 184"/>
              <a:gd name="T105" fmla="*/ 198 h 19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84" h="198">
                <a:moveTo>
                  <a:pt x="180" y="94"/>
                </a:moveTo>
                <a:cubicBezTo>
                  <a:pt x="174" y="91"/>
                  <a:pt x="174" y="91"/>
                  <a:pt x="174" y="91"/>
                </a:cubicBezTo>
                <a:cubicBezTo>
                  <a:pt x="175" y="85"/>
                  <a:pt x="180" y="67"/>
                  <a:pt x="180" y="66"/>
                </a:cubicBezTo>
                <a:cubicBezTo>
                  <a:pt x="180" y="66"/>
                  <a:pt x="180" y="66"/>
                  <a:pt x="180" y="66"/>
                </a:cubicBezTo>
                <a:cubicBezTo>
                  <a:pt x="181" y="64"/>
                  <a:pt x="180" y="62"/>
                  <a:pt x="179" y="60"/>
                </a:cubicBezTo>
                <a:cubicBezTo>
                  <a:pt x="177" y="58"/>
                  <a:pt x="175" y="58"/>
                  <a:pt x="172" y="58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49" y="52"/>
                  <a:pt x="147" y="50"/>
                  <a:pt x="144" y="50"/>
                </a:cubicBezTo>
                <a:cubicBezTo>
                  <a:pt x="142" y="49"/>
                  <a:pt x="139" y="50"/>
                  <a:pt x="138" y="52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8" y="51"/>
                  <a:pt x="132" y="31"/>
                  <a:pt x="132" y="31"/>
                </a:cubicBezTo>
                <a:cubicBezTo>
                  <a:pt x="133" y="29"/>
                  <a:pt x="132" y="26"/>
                  <a:pt x="130" y="25"/>
                </a:cubicBezTo>
                <a:cubicBezTo>
                  <a:pt x="127" y="23"/>
                  <a:pt x="125" y="23"/>
                  <a:pt x="122" y="24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09" y="25"/>
                  <a:pt x="103" y="13"/>
                  <a:pt x="100" y="7"/>
                </a:cubicBezTo>
                <a:cubicBezTo>
                  <a:pt x="99" y="6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1"/>
                  <a:pt x="95" y="0"/>
                  <a:pt x="92" y="0"/>
                </a:cubicBezTo>
                <a:cubicBezTo>
                  <a:pt x="90" y="0"/>
                  <a:pt x="87" y="1"/>
                  <a:pt x="86" y="4"/>
                </a:cubicBezTo>
                <a:cubicBezTo>
                  <a:pt x="72" y="30"/>
                  <a:pt x="72" y="30"/>
                  <a:pt x="72" y="30"/>
                </a:cubicBezTo>
                <a:cubicBezTo>
                  <a:pt x="67" y="27"/>
                  <a:pt x="63" y="25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23"/>
                  <a:pt x="57" y="23"/>
                  <a:pt x="55" y="25"/>
                </a:cubicBezTo>
                <a:cubicBezTo>
                  <a:pt x="53" y="26"/>
                  <a:pt x="52" y="29"/>
                  <a:pt x="52" y="31"/>
                </a:cubicBezTo>
                <a:cubicBezTo>
                  <a:pt x="58" y="65"/>
                  <a:pt x="58" y="65"/>
                  <a:pt x="58" y="65"/>
                </a:cubicBezTo>
                <a:cubicBezTo>
                  <a:pt x="55" y="61"/>
                  <a:pt x="50" y="56"/>
                  <a:pt x="46" y="52"/>
                </a:cubicBezTo>
                <a:cubicBezTo>
                  <a:pt x="45" y="50"/>
                  <a:pt x="42" y="49"/>
                  <a:pt x="40" y="50"/>
                </a:cubicBezTo>
                <a:cubicBezTo>
                  <a:pt x="38" y="50"/>
                  <a:pt x="36" y="52"/>
                  <a:pt x="35" y="54"/>
                </a:cubicBezTo>
                <a:cubicBezTo>
                  <a:pt x="33" y="62"/>
                  <a:pt x="33" y="62"/>
                  <a:pt x="33" y="62"/>
                </a:cubicBezTo>
                <a:cubicBezTo>
                  <a:pt x="26" y="61"/>
                  <a:pt x="12" y="58"/>
                  <a:pt x="12" y="58"/>
                </a:cubicBezTo>
                <a:cubicBezTo>
                  <a:pt x="9" y="57"/>
                  <a:pt x="7" y="58"/>
                  <a:pt x="5" y="60"/>
                </a:cubicBezTo>
                <a:cubicBezTo>
                  <a:pt x="4" y="62"/>
                  <a:pt x="3" y="64"/>
                  <a:pt x="4" y="66"/>
                </a:cubicBezTo>
                <a:cubicBezTo>
                  <a:pt x="10" y="91"/>
                  <a:pt x="10" y="91"/>
                  <a:pt x="10" y="91"/>
                </a:cubicBezTo>
                <a:cubicBezTo>
                  <a:pt x="8" y="92"/>
                  <a:pt x="6" y="93"/>
                  <a:pt x="4" y="94"/>
                </a:cubicBezTo>
                <a:cubicBezTo>
                  <a:pt x="2" y="95"/>
                  <a:pt x="0" y="97"/>
                  <a:pt x="0" y="99"/>
                </a:cubicBezTo>
                <a:cubicBezTo>
                  <a:pt x="0" y="101"/>
                  <a:pt x="1" y="104"/>
                  <a:pt x="3" y="105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3" y="138"/>
                  <a:pt x="43" y="138"/>
                  <a:pt x="43" y="139"/>
                </a:cubicBezTo>
                <a:cubicBezTo>
                  <a:pt x="41" y="144"/>
                  <a:pt x="40" y="149"/>
                  <a:pt x="40" y="149"/>
                </a:cubicBezTo>
                <a:cubicBezTo>
                  <a:pt x="39" y="151"/>
                  <a:pt x="40" y="153"/>
                  <a:pt x="41" y="155"/>
                </a:cubicBezTo>
                <a:cubicBezTo>
                  <a:pt x="42" y="156"/>
                  <a:pt x="44" y="157"/>
                  <a:pt x="46" y="157"/>
                </a:cubicBezTo>
                <a:cubicBezTo>
                  <a:pt x="46" y="157"/>
                  <a:pt x="47" y="157"/>
                  <a:pt x="47" y="157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8" y="163"/>
                  <a:pt x="76" y="181"/>
                  <a:pt x="74" y="191"/>
                </a:cubicBezTo>
                <a:cubicBezTo>
                  <a:pt x="74" y="191"/>
                  <a:pt x="74" y="191"/>
                  <a:pt x="74" y="191"/>
                </a:cubicBezTo>
                <a:cubicBezTo>
                  <a:pt x="74" y="193"/>
                  <a:pt x="75" y="195"/>
                  <a:pt x="76" y="196"/>
                </a:cubicBezTo>
                <a:cubicBezTo>
                  <a:pt x="78" y="198"/>
                  <a:pt x="79" y="198"/>
                  <a:pt x="81" y="198"/>
                </a:cubicBezTo>
                <a:cubicBezTo>
                  <a:pt x="103" y="198"/>
                  <a:pt x="103" y="198"/>
                  <a:pt x="103" y="198"/>
                </a:cubicBezTo>
                <a:cubicBezTo>
                  <a:pt x="105" y="198"/>
                  <a:pt x="107" y="198"/>
                  <a:pt x="108" y="196"/>
                </a:cubicBezTo>
                <a:cubicBezTo>
                  <a:pt x="109" y="195"/>
                  <a:pt x="110" y="193"/>
                  <a:pt x="110" y="191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11" y="154"/>
                  <a:pt x="121" y="155"/>
                  <a:pt x="135" y="157"/>
                </a:cubicBezTo>
                <a:cubicBezTo>
                  <a:pt x="137" y="157"/>
                  <a:pt x="137" y="157"/>
                  <a:pt x="137" y="157"/>
                </a:cubicBezTo>
                <a:cubicBezTo>
                  <a:pt x="137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38" y="157"/>
                  <a:pt x="138" y="157"/>
                  <a:pt x="138" y="157"/>
                </a:cubicBezTo>
                <a:cubicBezTo>
                  <a:pt x="140" y="157"/>
                  <a:pt x="142" y="157"/>
                  <a:pt x="143" y="155"/>
                </a:cubicBezTo>
                <a:cubicBezTo>
                  <a:pt x="144" y="154"/>
                  <a:pt x="145" y="152"/>
                  <a:pt x="145" y="151"/>
                </a:cubicBezTo>
                <a:cubicBezTo>
                  <a:pt x="145" y="150"/>
                  <a:pt x="145" y="149"/>
                  <a:pt x="144" y="14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8"/>
                  <a:pt x="141" y="138"/>
                  <a:pt x="142" y="138"/>
                </a:cubicBezTo>
                <a:cubicBezTo>
                  <a:pt x="144" y="136"/>
                  <a:pt x="157" y="125"/>
                  <a:pt x="180" y="106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3" y="104"/>
                  <a:pt x="184" y="101"/>
                  <a:pt x="184" y="99"/>
                </a:cubicBezTo>
                <a:cubicBezTo>
                  <a:pt x="184" y="97"/>
                  <a:pt x="182" y="95"/>
                  <a:pt x="180" y="94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" name="Freeform 548"/>
          <p:cNvSpPr>
            <a:spLocks noChangeArrowheads="1"/>
          </p:cNvSpPr>
          <p:nvPr userDrawn="1"/>
        </p:nvSpPr>
        <p:spPr bwMode="auto">
          <a:xfrm>
            <a:off x="5751512" y="2576513"/>
            <a:ext cx="754063" cy="742950"/>
          </a:xfrm>
          <a:custGeom>
            <a:avLst/>
            <a:gdLst>
              <a:gd name="T0" fmla="*/ 197 w 201"/>
              <a:gd name="T1" fmla="*/ 2 h 198"/>
              <a:gd name="T2" fmla="*/ 195 w 201"/>
              <a:gd name="T3" fmla="*/ 0 h 198"/>
              <a:gd name="T4" fmla="*/ 192 w 201"/>
              <a:gd name="T5" fmla="*/ 1 h 198"/>
              <a:gd name="T6" fmla="*/ 162 w 201"/>
              <a:gd name="T7" fmla="*/ 13 h 198"/>
              <a:gd name="T8" fmla="*/ 124 w 201"/>
              <a:gd name="T9" fmla="*/ 27 h 198"/>
              <a:gd name="T10" fmla="*/ 36 w 201"/>
              <a:gd name="T11" fmla="*/ 82 h 198"/>
              <a:gd name="T12" fmla="*/ 33 w 201"/>
              <a:gd name="T13" fmla="*/ 148 h 198"/>
              <a:gd name="T14" fmla="*/ 18 w 201"/>
              <a:gd name="T15" fmla="*/ 166 h 198"/>
              <a:gd name="T16" fmla="*/ 10 w 201"/>
              <a:gd name="T17" fmla="*/ 173 h 198"/>
              <a:gd name="T18" fmla="*/ 1 w 201"/>
              <a:gd name="T19" fmla="*/ 181 h 198"/>
              <a:gd name="T20" fmla="*/ 0 w 201"/>
              <a:gd name="T21" fmla="*/ 183 h 198"/>
              <a:gd name="T22" fmla="*/ 1 w 201"/>
              <a:gd name="T23" fmla="*/ 185 h 198"/>
              <a:gd name="T24" fmla="*/ 13 w 201"/>
              <a:gd name="T25" fmla="*/ 197 h 198"/>
              <a:gd name="T26" fmla="*/ 15 w 201"/>
              <a:gd name="T27" fmla="*/ 198 h 198"/>
              <a:gd name="T28" fmla="*/ 16 w 201"/>
              <a:gd name="T29" fmla="*/ 198 h 198"/>
              <a:gd name="T30" fmla="*/ 17 w 201"/>
              <a:gd name="T31" fmla="*/ 196 h 198"/>
              <a:gd name="T32" fmla="*/ 31 w 201"/>
              <a:gd name="T33" fmla="*/ 171 h 198"/>
              <a:gd name="T34" fmla="*/ 60 w 201"/>
              <a:gd name="T35" fmla="*/ 133 h 198"/>
              <a:gd name="T36" fmla="*/ 61 w 201"/>
              <a:gd name="T37" fmla="*/ 75 h 198"/>
              <a:gd name="T38" fmla="*/ 66 w 201"/>
              <a:gd name="T39" fmla="*/ 71 h 198"/>
              <a:gd name="T40" fmla="*/ 70 w 201"/>
              <a:gd name="T41" fmla="*/ 75 h 198"/>
              <a:gd name="T42" fmla="*/ 68 w 201"/>
              <a:gd name="T43" fmla="*/ 124 h 198"/>
              <a:gd name="T44" fmla="*/ 92 w 201"/>
              <a:gd name="T45" fmla="*/ 99 h 198"/>
              <a:gd name="T46" fmla="*/ 94 w 201"/>
              <a:gd name="T47" fmla="*/ 56 h 198"/>
              <a:gd name="T48" fmla="*/ 98 w 201"/>
              <a:gd name="T49" fmla="*/ 52 h 198"/>
              <a:gd name="T50" fmla="*/ 102 w 201"/>
              <a:gd name="T51" fmla="*/ 56 h 198"/>
              <a:gd name="T52" fmla="*/ 101 w 201"/>
              <a:gd name="T53" fmla="*/ 91 h 198"/>
              <a:gd name="T54" fmla="*/ 123 w 201"/>
              <a:gd name="T55" fmla="*/ 69 h 198"/>
              <a:gd name="T56" fmla="*/ 125 w 201"/>
              <a:gd name="T57" fmla="*/ 43 h 198"/>
              <a:gd name="T58" fmla="*/ 129 w 201"/>
              <a:gd name="T59" fmla="*/ 39 h 198"/>
              <a:gd name="T60" fmla="*/ 133 w 201"/>
              <a:gd name="T61" fmla="*/ 43 h 198"/>
              <a:gd name="T62" fmla="*/ 132 w 201"/>
              <a:gd name="T63" fmla="*/ 62 h 198"/>
              <a:gd name="T64" fmla="*/ 175 w 201"/>
              <a:gd name="T65" fmla="*/ 24 h 198"/>
              <a:gd name="T66" fmla="*/ 181 w 201"/>
              <a:gd name="T67" fmla="*/ 24 h 198"/>
              <a:gd name="T68" fmla="*/ 181 w 201"/>
              <a:gd name="T69" fmla="*/ 30 h 198"/>
              <a:gd name="T70" fmla="*/ 142 w 201"/>
              <a:gd name="T71" fmla="*/ 64 h 198"/>
              <a:gd name="T72" fmla="*/ 169 w 201"/>
              <a:gd name="T73" fmla="*/ 60 h 198"/>
              <a:gd name="T74" fmla="*/ 173 w 201"/>
              <a:gd name="T75" fmla="*/ 63 h 198"/>
              <a:gd name="T76" fmla="*/ 170 w 201"/>
              <a:gd name="T77" fmla="*/ 68 h 198"/>
              <a:gd name="T78" fmla="*/ 131 w 201"/>
              <a:gd name="T79" fmla="*/ 73 h 198"/>
              <a:gd name="T80" fmla="*/ 107 w 201"/>
              <a:gd name="T81" fmla="*/ 97 h 198"/>
              <a:gd name="T82" fmla="*/ 153 w 201"/>
              <a:gd name="T83" fmla="*/ 92 h 198"/>
              <a:gd name="T84" fmla="*/ 158 w 201"/>
              <a:gd name="T85" fmla="*/ 96 h 198"/>
              <a:gd name="T86" fmla="*/ 154 w 201"/>
              <a:gd name="T87" fmla="*/ 100 h 198"/>
              <a:gd name="T88" fmla="*/ 97 w 201"/>
              <a:gd name="T89" fmla="*/ 106 h 198"/>
              <a:gd name="T90" fmla="*/ 74 w 201"/>
              <a:gd name="T91" fmla="*/ 130 h 198"/>
              <a:gd name="T92" fmla="*/ 129 w 201"/>
              <a:gd name="T93" fmla="*/ 125 h 198"/>
              <a:gd name="T94" fmla="*/ 133 w 201"/>
              <a:gd name="T95" fmla="*/ 129 h 198"/>
              <a:gd name="T96" fmla="*/ 129 w 201"/>
              <a:gd name="T97" fmla="*/ 133 h 198"/>
              <a:gd name="T98" fmla="*/ 67 w 201"/>
              <a:gd name="T99" fmla="*/ 139 h 198"/>
              <a:gd name="T100" fmla="*/ 66 w 201"/>
              <a:gd name="T101" fmla="*/ 139 h 198"/>
              <a:gd name="T102" fmla="*/ 49 w 201"/>
              <a:gd name="T103" fmla="*/ 159 h 198"/>
              <a:gd name="T104" fmla="*/ 70 w 201"/>
              <a:gd name="T105" fmla="*/ 162 h 198"/>
              <a:gd name="T106" fmla="*/ 146 w 201"/>
              <a:gd name="T107" fmla="*/ 138 h 198"/>
              <a:gd name="T108" fmla="*/ 195 w 201"/>
              <a:gd name="T109" fmla="*/ 62 h 198"/>
              <a:gd name="T110" fmla="*/ 197 w 201"/>
              <a:gd name="T111" fmla="*/ 2 h 19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198"/>
              <a:gd name="T170" fmla="*/ 201 w 201"/>
              <a:gd name="T171" fmla="*/ 198 h 19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198">
                <a:moveTo>
                  <a:pt x="197" y="2"/>
                </a:moveTo>
                <a:cubicBezTo>
                  <a:pt x="197" y="1"/>
                  <a:pt x="196" y="0"/>
                  <a:pt x="195" y="0"/>
                </a:cubicBezTo>
                <a:cubicBezTo>
                  <a:pt x="194" y="0"/>
                  <a:pt x="193" y="0"/>
                  <a:pt x="192" y="1"/>
                </a:cubicBezTo>
                <a:cubicBezTo>
                  <a:pt x="190" y="4"/>
                  <a:pt x="176" y="9"/>
                  <a:pt x="162" y="13"/>
                </a:cubicBezTo>
                <a:cubicBezTo>
                  <a:pt x="151" y="17"/>
                  <a:pt x="137" y="21"/>
                  <a:pt x="124" y="27"/>
                </a:cubicBezTo>
                <a:cubicBezTo>
                  <a:pt x="89" y="41"/>
                  <a:pt x="53" y="58"/>
                  <a:pt x="36" y="82"/>
                </a:cubicBezTo>
                <a:cubicBezTo>
                  <a:pt x="23" y="102"/>
                  <a:pt x="21" y="135"/>
                  <a:pt x="33" y="148"/>
                </a:cubicBezTo>
                <a:cubicBezTo>
                  <a:pt x="32" y="151"/>
                  <a:pt x="25" y="159"/>
                  <a:pt x="18" y="166"/>
                </a:cubicBezTo>
                <a:cubicBezTo>
                  <a:pt x="17" y="166"/>
                  <a:pt x="13" y="169"/>
                  <a:pt x="10" y="173"/>
                </a:cubicBezTo>
                <a:cubicBezTo>
                  <a:pt x="1" y="181"/>
                  <a:pt x="1" y="181"/>
                  <a:pt x="1" y="181"/>
                </a:cubicBezTo>
                <a:cubicBezTo>
                  <a:pt x="0" y="182"/>
                  <a:pt x="0" y="182"/>
                  <a:pt x="0" y="183"/>
                </a:cubicBezTo>
                <a:cubicBezTo>
                  <a:pt x="0" y="184"/>
                  <a:pt x="0" y="185"/>
                  <a:pt x="1" y="185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4" y="198"/>
                  <a:pt x="14" y="198"/>
                  <a:pt x="15" y="198"/>
                </a:cubicBezTo>
                <a:cubicBezTo>
                  <a:pt x="15" y="198"/>
                  <a:pt x="15" y="198"/>
                  <a:pt x="16" y="198"/>
                </a:cubicBezTo>
                <a:cubicBezTo>
                  <a:pt x="16" y="198"/>
                  <a:pt x="17" y="197"/>
                  <a:pt x="17" y="196"/>
                </a:cubicBezTo>
                <a:cubicBezTo>
                  <a:pt x="18" y="196"/>
                  <a:pt x="23" y="181"/>
                  <a:pt x="31" y="171"/>
                </a:cubicBezTo>
                <a:cubicBezTo>
                  <a:pt x="38" y="160"/>
                  <a:pt x="48" y="147"/>
                  <a:pt x="60" y="133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73"/>
                  <a:pt x="63" y="71"/>
                  <a:pt x="66" y="71"/>
                </a:cubicBezTo>
                <a:cubicBezTo>
                  <a:pt x="68" y="71"/>
                  <a:pt x="70" y="73"/>
                  <a:pt x="70" y="75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76" y="116"/>
                  <a:pt x="84" y="107"/>
                  <a:pt x="92" y="99"/>
                </a:cubicBezTo>
                <a:cubicBezTo>
                  <a:pt x="94" y="56"/>
                  <a:pt x="94" y="56"/>
                  <a:pt x="94" y="56"/>
                </a:cubicBezTo>
                <a:cubicBezTo>
                  <a:pt x="94" y="53"/>
                  <a:pt x="96" y="51"/>
                  <a:pt x="98" y="52"/>
                </a:cubicBezTo>
                <a:cubicBezTo>
                  <a:pt x="100" y="52"/>
                  <a:pt x="102" y="54"/>
                  <a:pt x="102" y="56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9" y="83"/>
                  <a:pt x="116" y="76"/>
                  <a:pt x="123" y="69"/>
                </a:cubicBezTo>
                <a:cubicBezTo>
                  <a:pt x="125" y="43"/>
                  <a:pt x="125" y="43"/>
                  <a:pt x="125" y="43"/>
                </a:cubicBezTo>
                <a:cubicBezTo>
                  <a:pt x="125" y="41"/>
                  <a:pt x="127" y="39"/>
                  <a:pt x="129" y="39"/>
                </a:cubicBezTo>
                <a:cubicBezTo>
                  <a:pt x="132" y="39"/>
                  <a:pt x="133" y="41"/>
                  <a:pt x="133" y="43"/>
                </a:cubicBezTo>
                <a:cubicBezTo>
                  <a:pt x="132" y="62"/>
                  <a:pt x="132" y="62"/>
                  <a:pt x="132" y="62"/>
                </a:cubicBezTo>
                <a:cubicBezTo>
                  <a:pt x="155" y="40"/>
                  <a:pt x="173" y="25"/>
                  <a:pt x="175" y="24"/>
                </a:cubicBezTo>
                <a:cubicBezTo>
                  <a:pt x="177" y="22"/>
                  <a:pt x="180" y="23"/>
                  <a:pt x="181" y="24"/>
                </a:cubicBezTo>
                <a:cubicBezTo>
                  <a:pt x="183" y="26"/>
                  <a:pt x="182" y="29"/>
                  <a:pt x="181" y="30"/>
                </a:cubicBezTo>
                <a:cubicBezTo>
                  <a:pt x="180" y="31"/>
                  <a:pt x="164" y="44"/>
                  <a:pt x="142" y="64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1" y="59"/>
                  <a:pt x="173" y="61"/>
                  <a:pt x="173" y="63"/>
                </a:cubicBezTo>
                <a:cubicBezTo>
                  <a:pt x="174" y="65"/>
                  <a:pt x="172" y="67"/>
                  <a:pt x="170" y="68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23" y="81"/>
                  <a:pt x="115" y="88"/>
                  <a:pt x="107" y="97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5" y="92"/>
                  <a:pt x="157" y="93"/>
                  <a:pt x="158" y="96"/>
                </a:cubicBezTo>
                <a:cubicBezTo>
                  <a:pt x="158" y="98"/>
                  <a:pt x="156" y="100"/>
                  <a:pt x="154" y="100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9" y="114"/>
                  <a:pt x="82" y="122"/>
                  <a:pt x="74" y="130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31" y="125"/>
                  <a:pt x="133" y="126"/>
                  <a:pt x="133" y="129"/>
                </a:cubicBezTo>
                <a:cubicBezTo>
                  <a:pt x="133" y="131"/>
                  <a:pt x="132" y="133"/>
                  <a:pt x="129" y="133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0" y="146"/>
                  <a:pt x="54" y="153"/>
                  <a:pt x="49" y="159"/>
                </a:cubicBezTo>
                <a:cubicBezTo>
                  <a:pt x="55" y="161"/>
                  <a:pt x="62" y="162"/>
                  <a:pt x="70" y="162"/>
                </a:cubicBezTo>
                <a:cubicBezTo>
                  <a:pt x="97" y="162"/>
                  <a:pt x="128" y="152"/>
                  <a:pt x="146" y="138"/>
                </a:cubicBezTo>
                <a:cubicBezTo>
                  <a:pt x="171" y="119"/>
                  <a:pt x="188" y="92"/>
                  <a:pt x="195" y="62"/>
                </a:cubicBezTo>
                <a:cubicBezTo>
                  <a:pt x="200" y="37"/>
                  <a:pt x="201" y="17"/>
                  <a:pt x="197" y="2"/>
                </a:cubicBez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7" name="Group 21"/>
          <p:cNvGrpSpPr/>
          <p:nvPr userDrawn="1"/>
        </p:nvGrpSpPr>
        <p:grpSpPr bwMode="auto">
          <a:xfrm>
            <a:off x="8910639" y="2576515"/>
            <a:ext cx="735012" cy="725487"/>
            <a:chOff x="0" y="0"/>
            <a:chExt cx="735013" cy="725488"/>
          </a:xfrm>
        </p:grpSpPr>
        <p:sp>
          <p:nvSpPr>
            <p:cNvPr id="18" name="Freeform 900"/>
            <p:cNvSpPr>
              <a:spLocks noChangeArrowheads="1"/>
            </p:cNvSpPr>
            <p:nvPr/>
          </p:nvSpPr>
          <p:spPr bwMode="auto">
            <a:xfrm>
              <a:off x="341312" y="454025"/>
              <a:ext cx="179388" cy="271463"/>
            </a:xfrm>
            <a:custGeom>
              <a:avLst/>
              <a:gdLst>
                <a:gd name="T0" fmla="*/ 42 w 48"/>
                <a:gd name="T1" fmla="*/ 42 h 72"/>
                <a:gd name="T2" fmla="*/ 35 w 48"/>
                <a:gd name="T3" fmla="*/ 48 h 72"/>
                <a:gd name="T4" fmla="*/ 24 w 48"/>
                <a:gd name="T5" fmla="*/ 59 h 72"/>
                <a:gd name="T6" fmla="*/ 13 w 48"/>
                <a:gd name="T7" fmla="*/ 48 h 72"/>
                <a:gd name="T8" fmla="*/ 13 w 48"/>
                <a:gd name="T9" fmla="*/ 0 h 72"/>
                <a:gd name="T10" fmla="*/ 0 w 48"/>
                <a:gd name="T11" fmla="*/ 0 h 72"/>
                <a:gd name="T12" fmla="*/ 0 w 48"/>
                <a:gd name="T13" fmla="*/ 48 h 72"/>
                <a:gd name="T14" fmla="*/ 24 w 48"/>
                <a:gd name="T15" fmla="*/ 72 h 72"/>
                <a:gd name="T16" fmla="*/ 48 w 48"/>
                <a:gd name="T17" fmla="*/ 48 h 72"/>
                <a:gd name="T18" fmla="*/ 42 w 48"/>
                <a:gd name="T19" fmla="*/ 4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72"/>
                <a:gd name="T32" fmla="*/ 48 w 48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72">
                  <a:moveTo>
                    <a:pt x="42" y="42"/>
                  </a:moveTo>
                  <a:cubicBezTo>
                    <a:pt x="38" y="42"/>
                    <a:pt x="35" y="45"/>
                    <a:pt x="35" y="48"/>
                  </a:cubicBezTo>
                  <a:cubicBezTo>
                    <a:pt x="35" y="55"/>
                    <a:pt x="30" y="59"/>
                    <a:pt x="24" y="59"/>
                  </a:cubicBezTo>
                  <a:cubicBezTo>
                    <a:pt x="18" y="59"/>
                    <a:pt x="13" y="55"/>
                    <a:pt x="13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38" y="72"/>
                    <a:pt x="48" y="62"/>
                    <a:pt x="48" y="48"/>
                  </a:cubicBezTo>
                  <a:cubicBezTo>
                    <a:pt x="48" y="45"/>
                    <a:pt x="45" y="42"/>
                    <a:pt x="42" y="4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Freeform 901"/>
            <p:cNvSpPr>
              <a:spLocks noChangeArrowheads="1"/>
            </p:cNvSpPr>
            <p:nvPr/>
          </p:nvSpPr>
          <p:spPr bwMode="auto">
            <a:xfrm>
              <a:off x="0" y="0"/>
              <a:ext cx="735013" cy="409575"/>
            </a:xfrm>
            <a:custGeom>
              <a:avLst/>
              <a:gdLst>
                <a:gd name="T0" fmla="*/ 196 w 196"/>
                <a:gd name="T1" fmla="*/ 102 h 109"/>
                <a:gd name="T2" fmla="*/ 104 w 196"/>
                <a:gd name="T3" fmla="*/ 15 h 109"/>
                <a:gd name="T4" fmla="*/ 104 w 196"/>
                <a:gd name="T5" fmla="*/ 6 h 109"/>
                <a:gd name="T6" fmla="*/ 98 w 196"/>
                <a:gd name="T7" fmla="*/ 0 h 109"/>
                <a:gd name="T8" fmla="*/ 91 w 196"/>
                <a:gd name="T9" fmla="*/ 6 h 109"/>
                <a:gd name="T10" fmla="*/ 91 w 196"/>
                <a:gd name="T11" fmla="*/ 15 h 109"/>
                <a:gd name="T12" fmla="*/ 0 w 196"/>
                <a:gd name="T13" fmla="*/ 102 h 109"/>
                <a:gd name="T14" fmla="*/ 6 w 196"/>
                <a:gd name="T15" fmla="*/ 109 h 109"/>
                <a:gd name="T16" fmla="*/ 8 w 196"/>
                <a:gd name="T17" fmla="*/ 109 h 109"/>
                <a:gd name="T18" fmla="*/ 14 w 196"/>
                <a:gd name="T19" fmla="*/ 105 h 109"/>
                <a:gd name="T20" fmla="*/ 29 w 196"/>
                <a:gd name="T21" fmla="*/ 93 h 109"/>
                <a:gd name="T22" fmla="*/ 45 w 196"/>
                <a:gd name="T23" fmla="*/ 105 h 109"/>
                <a:gd name="T24" fmla="*/ 51 w 196"/>
                <a:gd name="T25" fmla="*/ 109 h 109"/>
                <a:gd name="T26" fmla="*/ 54 w 196"/>
                <a:gd name="T27" fmla="*/ 109 h 109"/>
                <a:gd name="T28" fmla="*/ 60 w 196"/>
                <a:gd name="T29" fmla="*/ 105 h 109"/>
                <a:gd name="T30" fmla="*/ 75 w 196"/>
                <a:gd name="T31" fmla="*/ 93 h 109"/>
                <a:gd name="T32" fmla="*/ 91 w 196"/>
                <a:gd name="T33" fmla="*/ 105 h 109"/>
                <a:gd name="T34" fmla="*/ 97 w 196"/>
                <a:gd name="T35" fmla="*/ 109 h 109"/>
                <a:gd name="T36" fmla="*/ 99 w 196"/>
                <a:gd name="T37" fmla="*/ 109 h 109"/>
                <a:gd name="T38" fmla="*/ 105 w 196"/>
                <a:gd name="T39" fmla="*/ 105 h 109"/>
                <a:gd name="T40" fmla="*/ 120 w 196"/>
                <a:gd name="T41" fmla="*/ 93 h 109"/>
                <a:gd name="T42" fmla="*/ 136 w 196"/>
                <a:gd name="T43" fmla="*/ 105 h 109"/>
                <a:gd name="T44" fmla="*/ 142 w 196"/>
                <a:gd name="T45" fmla="*/ 109 h 109"/>
                <a:gd name="T46" fmla="*/ 145 w 196"/>
                <a:gd name="T47" fmla="*/ 109 h 109"/>
                <a:gd name="T48" fmla="*/ 151 w 196"/>
                <a:gd name="T49" fmla="*/ 105 h 109"/>
                <a:gd name="T50" fmla="*/ 166 w 196"/>
                <a:gd name="T51" fmla="*/ 93 h 109"/>
                <a:gd name="T52" fmla="*/ 182 w 196"/>
                <a:gd name="T53" fmla="*/ 105 h 109"/>
                <a:gd name="T54" fmla="*/ 188 w 196"/>
                <a:gd name="T55" fmla="*/ 109 h 109"/>
                <a:gd name="T56" fmla="*/ 190 w 196"/>
                <a:gd name="T57" fmla="*/ 109 h 109"/>
                <a:gd name="T58" fmla="*/ 190 w 196"/>
                <a:gd name="T59" fmla="*/ 109 h 109"/>
                <a:gd name="T60" fmla="*/ 196 w 196"/>
                <a:gd name="T61" fmla="*/ 102 h 109"/>
                <a:gd name="T62" fmla="*/ 196 w 196"/>
                <a:gd name="T63" fmla="*/ 102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6"/>
                <a:gd name="T97" fmla="*/ 0 h 109"/>
                <a:gd name="T98" fmla="*/ 196 w 196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6" h="109">
                  <a:moveTo>
                    <a:pt x="196" y="102"/>
                  </a:moveTo>
                  <a:cubicBezTo>
                    <a:pt x="196" y="55"/>
                    <a:pt x="155" y="18"/>
                    <a:pt x="104" y="1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1" y="0"/>
                    <a:pt x="98" y="0"/>
                  </a:cubicBezTo>
                  <a:cubicBezTo>
                    <a:pt x="94" y="0"/>
                    <a:pt x="91" y="3"/>
                    <a:pt x="91" y="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40" y="18"/>
                    <a:pt x="0" y="56"/>
                    <a:pt x="0" y="102"/>
                  </a:cubicBezTo>
                  <a:cubicBezTo>
                    <a:pt x="0" y="106"/>
                    <a:pt x="3" y="109"/>
                    <a:pt x="6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09"/>
                    <a:pt x="13" y="107"/>
                    <a:pt x="14" y="105"/>
                  </a:cubicBezTo>
                  <a:cubicBezTo>
                    <a:pt x="16" y="98"/>
                    <a:pt x="22" y="93"/>
                    <a:pt x="29" y="93"/>
                  </a:cubicBezTo>
                  <a:cubicBezTo>
                    <a:pt x="36" y="93"/>
                    <a:pt x="43" y="98"/>
                    <a:pt x="45" y="105"/>
                  </a:cubicBezTo>
                  <a:cubicBezTo>
                    <a:pt x="46" y="107"/>
                    <a:pt x="48" y="109"/>
                    <a:pt x="51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6" y="109"/>
                    <a:pt x="59" y="107"/>
                    <a:pt x="60" y="105"/>
                  </a:cubicBezTo>
                  <a:cubicBezTo>
                    <a:pt x="62" y="98"/>
                    <a:pt x="68" y="93"/>
                    <a:pt x="75" y="93"/>
                  </a:cubicBezTo>
                  <a:cubicBezTo>
                    <a:pt x="82" y="93"/>
                    <a:pt x="89" y="98"/>
                    <a:pt x="91" y="105"/>
                  </a:cubicBezTo>
                  <a:cubicBezTo>
                    <a:pt x="92" y="107"/>
                    <a:pt x="94" y="109"/>
                    <a:pt x="97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1" y="109"/>
                    <a:pt x="104" y="107"/>
                    <a:pt x="105" y="105"/>
                  </a:cubicBezTo>
                  <a:cubicBezTo>
                    <a:pt x="107" y="98"/>
                    <a:pt x="113" y="93"/>
                    <a:pt x="120" y="93"/>
                  </a:cubicBezTo>
                  <a:cubicBezTo>
                    <a:pt x="127" y="93"/>
                    <a:pt x="134" y="98"/>
                    <a:pt x="136" y="105"/>
                  </a:cubicBezTo>
                  <a:cubicBezTo>
                    <a:pt x="137" y="107"/>
                    <a:pt x="139" y="109"/>
                    <a:pt x="142" y="109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7" y="109"/>
                    <a:pt x="150" y="107"/>
                    <a:pt x="151" y="105"/>
                  </a:cubicBezTo>
                  <a:cubicBezTo>
                    <a:pt x="153" y="98"/>
                    <a:pt x="159" y="93"/>
                    <a:pt x="166" y="93"/>
                  </a:cubicBezTo>
                  <a:cubicBezTo>
                    <a:pt x="173" y="93"/>
                    <a:pt x="180" y="98"/>
                    <a:pt x="182" y="105"/>
                  </a:cubicBezTo>
                  <a:cubicBezTo>
                    <a:pt x="183" y="107"/>
                    <a:pt x="185" y="109"/>
                    <a:pt x="188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4" y="109"/>
                    <a:pt x="196" y="106"/>
                    <a:pt x="196" y="102"/>
                  </a:cubicBezTo>
                  <a:cubicBezTo>
                    <a:pt x="196" y="102"/>
                    <a:pt x="196" y="102"/>
                    <a:pt x="196" y="102"/>
                  </a:cubicBezTo>
                  <a:close/>
                </a:path>
              </a:pathLst>
            </a:custGeom>
            <a:solidFill>
              <a:srgbClr val="EF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24" name="矩形 23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30"/>
          <p:cNvSpPr>
            <a:spLocks noGrp="1"/>
          </p:cNvSpPr>
          <p:nvPr>
            <p:ph type="body" sz="quarter" idx="13" hasCustomPrompt="1"/>
          </p:nvPr>
        </p:nvSpPr>
        <p:spPr>
          <a:xfrm>
            <a:off x="1582058" y="1741488"/>
            <a:ext cx="2804887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1749427" y="3391221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5" hasCustomPrompt="1"/>
          </p:nvPr>
        </p:nvSpPr>
        <p:spPr>
          <a:xfrm>
            <a:off x="4737326" y="1741488"/>
            <a:ext cx="2804887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4904695" y="3391221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7" name="文本占位符 30"/>
          <p:cNvSpPr>
            <a:spLocks noGrp="1"/>
          </p:cNvSpPr>
          <p:nvPr>
            <p:ph type="body" sz="quarter" idx="17" hasCustomPrompt="1"/>
          </p:nvPr>
        </p:nvSpPr>
        <p:spPr>
          <a:xfrm>
            <a:off x="7874227" y="1741488"/>
            <a:ext cx="2804887" cy="5461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0" dirty="0">
                <a:solidFill>
                  <a:schemeClr val="bg1"/>
                </a:solidFill>
              </a:rPr>
              <a:t>LOREM</a:t>
            </a:r>
            <a:r>
              <a:rPr lang="en-US" altLang="zh-CN" sz="2000" b="0" baseline="0" dirty="0">
                <a:solidFill>
                  <a:schemeClr val="bg1"/>
                </a:solidFill>
              </a:rPr>
              <a:t> IPSUM</a:t>
            </a:r>
            <a:endParaRPr lang="zh-CN" altLang="en-US" sz="2000" b="0" dirty="0">
              <a:solidFill>
                <a:schemeClr val="bg1"/>
              </a:solidFill>
            </a:endParaRPr>
          </a:p>
        </p:txBody>
      </p:sp>
      <p:sp>
        <p:nvSpPr>
          <p:cNvPr id="38" name="文本占位符 33"/>
          <p:cNvSpPr>
            <a:spLocks noGrp="1"/>
          </p:cNvSpPr>
          <p:nvPr>
            <p:ph type="body" sz="quarter" idx="18"/>
          </p:nvPr>
        </p:nvSpPr>
        <p:spPr>
          <a:xfrm>
            <a:off x="8041598" y="3391221"/>
            <a:ext cx="2471508" cy="187642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3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DB4B-C519-45B3-B0FA-A4A96B3017A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22"/>
          <p:cNvSpPr>
            <a:spLocks noChangeArrowheads="1"/>
          </p:cNvSpPr>
          <p:nvPr userDrawn="1"/>
        </p:nvSpPr>
        <p:spPr bwMode="auto">
          <a:xfrm flipV="1">
            <a:off x="7847014" y="4473575"/>
            <a:ext cx="1978025" cy="1422400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任意多边形 21"/>
          <p:cNvSpPr>
            <a:spLocks noChangeArrowheads="1"/>
          </p:cNvSpPr>
          <p:nvPr userDrawn="1"/>
        </p:nvSpPr>
        <p:spPr bwMode="auto">
          <a:xfrm>
            <a:off x="9486901" y="2825752"/>
            <a:ext cx="2006161" cy="1420813"/>
          </a:xfrm>
          <a:custGeom>
            <a:avLst/>
            <a:gdLst>
              <a:gd name="T0" fmla="*/ 233416 w 1655146"/>
              <a:gd name="T1" fmla="*/ 0 h 1421730"/>
              <a:gd name="T2" fmla="*/ 1655146 w 1655146"/>
              <a:gd name="T3" fmla="*/ 0 h 1421730"/>
              <a:gd name="T4" fmla="*/ 1655146 w 1655146"/>
              <a:gd name="T5" fmla="*/ 1421730 h 1421730"/>
              <a:gd name="T6" fmla="*/ 233416 w 1655146"/>
              <a:gd name="T7" fmla="*/ 1421730 h 1421730"/>
              <a:gd name="T8" fmla="*/ 233416 w 1655146"/>
              <a:gd name="T9" fmla="*/ 803581 h 1421730"/>
              <a:gd name="T10" fmla="*/ 0 w 1655146"/>
              <a:gd name="T11" fmla="*/ 668200 h 1421730"/>
              <a:gd name="T12" fmla="*/ 233416 w 1655146"/>
              <a:gd name="T13" fmla="*/ 532819 h 14217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55146"/>
              <a:gd name="T22" fmla="*/ 0 h 1421730"/>
              <a:gd name="T23" fmla="*/ 1655146 w 1655146"/>
              <a:gd name="T24" fmla="*/ 1421730 h 14217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55146" h="1421730">
                <a:moveTo>
                  <a:pt x="233416" y="0"/>
                </a:moveTo>
                <a:lnTo>
                  <a:pt x="1655146" y="0"/>
                </a:lnTo>
                <a:lnTo>
                  <a:pt x="1655146" y="1421730"/>
                </a:lnTo>
                <a:lnTo>
                  <a:pt x="233416" y="1421730"/>
                </a:lnTo>
                <a:lnTo>
                  <a:pt x="233416" y="803581"/>
                </a:lnTo>
                <a:lnTo>
                  <a:pt x="0" y="668200"/>
                </a:lnTo>
                <a:lnTo>
                  <a:pt x="233416" y="5328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18"/>
          <p:cNvSpPr>
            <a:spLocks noChangeArrowheads="1"/>
          </p:cNvSpPr>
          <p:nvPr userDrawn="1"/>
        </p:nvSpPr>
        <p:spPr bwMode="auto">
          <a:xfrm>
            <a:off x="7847014" y="1108077"/>
            <a:ext cx="1978025" cy="1420813"/>
          </a:xfrm>
          <a:custGeom>
            <a:avLst/>
            <a:gdLst>
              <a:gd name="T0" fmla="*/ 213962 w 1635692"/>
              <a:gd name="T1" fmla="*/ 0 h 1421730"/>
              <a:gd name="T2" fmla="*/ 1635692 w 1635692"/>
              <a:gd name="T3" fmla="*/ 0 h 1421730"/>
              <a:gd name="T4" fmla="*/ 1635692 w 1635692"/>
              <a:gd name="T5" fmla="*/ 1421730 h 1421730"/>
              <a:gd name="T6" fmla="*/ 213962 w 1635692"/>
              <a:gd name="T7" fmla="*/ 1421730 h 1421730"/>
              <a:gd name="T8" fmla="*/ 213962 w 1635692"/>
              <a:gd name="T9" fmla="*/ 788847 h 1421730"/>
              <a:gd name="T10" fmla="*/ 0 w 1635692"/>
              <a:gd name="T11" fmla="*/ 838094 h 1421730"/>
              <a:gd name="T12" fmla="*/ 212219 w 1635692"/>
              <a:gd name="T13" fmla="*/ 498974 h 1421730"/>
              <a:gd name="T14" fmla="*/ 213962 w 1635692"/>
              <a:gd name="T15" fmla="*/ 500064 h 14217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35692"/>
              <a:gd name="T25" fmla="*/ 0 h 1421730"/>
              <a:gd name="T26" fmla="*/ 1635692 w 1635692"/>
              <a:gd name="T27" fmla="*/ 1421730 h 14217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5692" h="1421730">
                <a:moveTo>
                  <a:pt x="213962" y="0"/>
                </a:moveTo>
                <a:lnTo>
                  <a:pt x="1635692" y="0"/>
                </a:lnTo>
                <a:lnTo>
                  <a:pt x="1635692" y="1421730"/>
                </a:lnTo>
                <a:lnTo>
                  <a:pt x="213962" y="1421730"/>
                </a:lnTo>
                <a:lnTo>
                  <a:pt x="213962" y="788847"/>
                </a:lnTo>
                <a:lnTo>
                  <a:pt x="0" y="838094"/>
                </a:lnTo>
                <a:lnTo>
                  <a:pt x="212219" y="498974"/>
                </a:lnTo>
                <a:lnTo>
                  <a:pt x="213962" y="5000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Freeform 44"/>
          <p:cNvSpPr>
            <a:spLocks noChangeArrowheads="1"/>
          </p:cNvSpPr>
          <p:nvPr userDrawn="1"/>
        </p:nvSpPr>
        <p:spPr bwMode="auto">
          <a:xfrm flipH="1">
            <a:off x="5746751" y="1985963"/>
            <a:ext cx="3025775" cy="3022600"/>
          </a:xfrm>
          <a:custGeom>
            <a:avLst/>
            <a:gdLst>
              <a:gd name="T0" fmla="*/ 2314 w 4620"/>
              <a:gd name="T1" fmla="*/ 0 h 4615"/>
              <a:gd name="T2" fmla="*/ 4620 w 4620"/>
              <a:gd name="T3" fmla="*/ 2306 h 4615"/>
              <a:gd name="T4" fmla="*/ 2314 w 4620"/>
              <a:gd name="T5" fmla="*/ 4615 h 4615"/>
              <a:gd name="T6" fmla="*/ 2044 w 4620"/>
              <a:gd name="T7" fmla="*/ 4345 h 4615"/>
              <a:gd name="T8" fmla="*/ 2397 w 4620"/>
              <a:gd name="T9" fmla="*/ 3993 h 4615"/>
              <a:gd name="T10" fmla="*/ 2397 w 4620"/>
              <a:gd name="T11" fmla="*/ 4286 h 4615"/>
              <a:gd name="T12" fmla="*/ 2607 w 4620"/>
              <a:gd name="T13" fmla="*/ 4286 h 4615"/>
              <a:gd name="T14" fmla="*/ 2607 w 4620"/>
              <a:gd name="T15" fmla="*/ 3631 h 4615"/>
              <a:gd name="T16" fmla="*/ 1952 w 4620"/>
              <a:gd name="T17" fmla="*/ 3631 h 4615"/>
              <a:gd name="T18" fmla="*/ 1952 w 4620"/>
              <a:gd name="T19" fmla="*/ 3844 h 4615"/>
              <a:gd name="T20" fmla="*/ 2245 w 4620"/>
              <a:gd name="T21" fmla="*/ 3844 h 4615"/>
              <a:gd name="T22" fmla="*/ 1893 w 4620"/>
              <a:gd name="T23" fmla="*/ 4196 h 4615"/>
              <a:gd name="T24" fmla="*/ 1623 w 4620"/>
              <a:gd name="T25" fmla="*/ 3927 h 4615"/>
              <a:gd name="T26" fmla="*/ 2756 w 4620"/>
              <a:gd name="T27" fmla="*/ 2794 h 4615"/>
              <a:gd name="T28" fmla="*/ 0 w 4620"/>
              <a:gd name="T29" fmla="*/ 2794 h 4615"/>
              <a:gd name="T30" fmla="*/ 0 w 4620"/>
              <a:gd name="T31" fmla="*/ 2413 h 4615"/>
              <a:gd name="T32" fmla="*/ 499 w 4620"/>
              <a:gd name="T33" fmla="*/ 2413 h 4615"/>
              <a:gd name="T34" fmla="*/ 291 w 4620"/>
              <a:gd name="T35" fmla="*/ 2621 h 4615"/>
              <a:gd name="T36" fmla="*/ 443 w 4620"/>
              <a:gd name="T37" fmla="*/ 2770 h 4615"/>
              <a:gd name="T38" fmla="*/ 906 w 4620"/>
              <a:gd name="T39" fmla="*/ 2306 h 4615"/>
              <a:gd name="T40" fmla="*/ 443 w 4620"/>
              <a:gd name="T41" fmla="*/ 1843 h 4615"/>
              <a:gd name="T42" fmla="*/ 291 w 4620"/>
              <a:gd name="T43" fmla="*/ 1994 h 4615"/>
              <a:gd name="T44" fmla="*/ 499 w 4620"/>
              <a:gd name="T45" fmla="*/ 2200 h 4615"/>
              <a:gd name="T46" fmla="*/ 0 w 4620"/>
              <a:gd name="T47" fmla="*/ 2200 h 4615"/>
              <a:gd name="T48" fmla="*/ 0 w 4620"/>
              <a:gd name="T49" fmla="*/ 1819 h 4615"/>
              <a:gd name="T50" fmla="*/ 2756 w 4620"/>
              <a:gd name="T51" fmla="*/ 1819 h 4615"/>
              <a:gd name="T52" fmla="*/ 1623 w 4620"/>
              <a:gd name="T53" fmla="*/ 688 h 4615"/>
              <a:gd name="T54" fmla="*/ 1893 w 4620"/>
              <a:gd name="T55" fmla="*/ 418 h 4615"/>
              <a:gd name="T56" fmla="*/ 2245 w 4620"/>
              <a:gd name="T57" fmla="*/ 771 h 4615"/>
              <a:gd name="T58" fmla="*/ 1952 w 4620"/>
              <a:gd name="T59" fmla="*/ 771 h 4615"/>
              <a:gd name="T60" fmla="*/ 1952 w 4620"/>
              <a:gd name="T61" fmla="*/ 981 h 4615"/>
              <a:gd name="T62" fmla="*/ 2607 w 4620"/>
              <a:gd name="T63" fmla="*/ 981 h 4615"/>
              <a:gd name="T64" fmla="*/ 2607 w 4620"/>
              <a:gd name="T65" fmla="*/ 326 h 4615"/>
              <a:gd name="T66" fmla="*/ 2397 w 4620"/>
              <a:gd name="T67" fmla="*/ 326 h 4615"/>
              <a:gd name="T68" fmla="*/ 2397 w 4620"/>
              <a:gd name="T69" fmla="*/ 619 h 4615"/>
              <a:gd name="T70" fmla="*/ 2044 w 4620"/>
              <a:gd name="T71" fmla="*/ 267 h 4615"/>
              <a:gd name="T72" fmla="*/ 2314 w 4620"/>
              <a:gd name="T73" fmla="*/ 0 h 46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620"/>
              <a:gd name="T112" fmla="*/ 0 h 4615"/>
              <a:gd name="T113" fmla="*/ 4620 w 4620"/>
              <a:gd name="T114" fmla="*/ 4615 h 461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620" h="4615">
                <a:moveTo>
                  <a:pt x="2314" y="0"/>
                </a:moveTo>
                <a:lnTo>
                  <a:pt x="4620" y="2306"/>
                </a:lnTo>
                <a:lnTo>
                  <a:pt x="2314" y="4615"/>
                </a:lnTo>
                <a:lnTo>
                  <a:pt x="2044" y="4345"/>
                </a:lnTo>
                <a:lnTo>
                  <a:pt x="2397" y="3993"/>
                </a:lnTo>
                <a:lnTo>
                  <a:pt x="2397" y="4286"/>
                </a:lnTo>
                <a:lnTo>
                  <a:pt x="2607" y="4286"/>
                </a:lnTo>
                <a:lnTo>
                  <a:pt x="2607" y="3631"/>
                </a:lnTo>
                <a:lnTo>
                  <a:pt x="1952" y="3631"/>
                </a:lnTo>
                <a:lnTo>
                  <a:pt x="1952" y="3844"/>
                </a:lnTo>
                <a:lnTo>
                  <a:pt x="2245" y="3844"/>
                </a:lnTo>
                <a:lnTo>
                  <a:pt x="1893" y="4196"/>
                </a:lnTo>
                <a:lnTo>
                  <a:pt x="1623" y="3927"/>
                </a:lnTo>
                <a:lnTo>
                  <a:pt x="2756" y="2794"/>
                </a:lnTo>
                <a:lnTo>
                  <a:pt x="0" y="2794"/>
                </a:lnTo>
                <a:lnTo>
                  <a:pt x="0" y="2413"/>
                </a:lnTo>
                <a:lnTo>
                  <a:pt x="499" y="2413"/>
                </a:lnTo>
                <a:lnTo>
                  <a:pt x="291" y="2621"/>
                </a:lnTo>
                <a:lnTo>
                  <a:pt x="443" y="2770"/>
                </a:lnTo>
                <a:lnTo>
                  <a:pt x="906" y="2306"/>
                </a:lnTo>
                <a:lnTo>
                  <a:pt x="443" y="1843"/>
                </a:lnTo>
                <a:lnTo>
                  <a:pt x="291" y="1994"/>
                </a:lnTo>
                <a:lnTo>
                  <a:pt x="499" y="2200"/>
                </a:lnTo>
                <a:lnTo>
                  <a:pt x="0" y="2200"/>
                </a:lnTo>
                <a:lnTo>
                  <a:pt x="0" y="1819"/>
                </a:lnTo>
                <a:lnTo>
                  <a:pt x="2756" y="1819"/>
                </a:lnTo>
                <a:lnTo>
                  <a:pt x="1623" y="688"/>
                </a:lnTo>
                <a:lnTo>
                  <a:pt x="1893" y="418"/>
                </a:lnTo>
                <a:lnTo>
                  <a:pt x="2245" y="771"/>
                </a:lnTo>
                <a:lnTo>
                  <a:pt x="1952" y="771"/>
                </a:lnTo>
                <a:lnTo>
                  <a:pt x="1952" y="981"/>
                </a:lnTo>
                <a:lnTo>
                  <a:pt x="2607" y="981"/>
                </a:lnTo>
                <a:lnTo>
                  <a:pt x="2607" y="326"/>
                </a:lnTo>
                <a:lnTo>
                  <a:pt x="2397" y="326"/>
                </a:lnTo>
                <a:lnTo>
                  <a:pt x="2397" y="619"/>
                </a:lnTo>
                <a:lnTo>
                  <a:pt x="2044" y="267"/>
                </a:lnTo>
                <a:lnTo>
                  <a:pt x="2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直接连接符 6"/>
          <p:cNvSpPr>
            <a:spLocks noChangeShapeType="1"/>
          </p:cNvSpPr>
          <p:nvPr userDrawn="1"/>
        </p:nvSpPr>
        <p:spPr bwMode="auto">
          <a:xfrm rot="16200000" flipV="1">
            <a:off x="4152901" y="3535363"/>
            <a:ext cx="2206625" cy="0"/>
          </a:xfrm>
          <a:prstGeom prst="line">
            <a:avLst/>
          </a:prstGeom>
          <a:noFill/>
          <a:ln w="50800" cap="flat" cmpd="sng">
            <a:solidFill>
              <a:srgbClr val="26B7CC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8107364" y="1108077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9775387" y="2811465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8108656" y="4459290"/>
            <a:ext cx="1717675" cy="142081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6"/>
          </p:nvPr>
        </p:nvSpPr>
        <p:spPr>
          <a:xfrm>
            <a:off x="838202" y="2298565"/>
            <a:ext cx="4194175" cy="288621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7"/>
          </p:nvPr>
        </p:nvSpPr>
        <p:spPr>
          <a:xfrm>
            <a:off x="838200" y="1597027"/>
            <a:ext cx="4114800" cy="525463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97DE-DC04-4317-9B8C-BAE830383C9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38200" y="1196977"/>
            <a:ext cx="3030584" cy="1758853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4580708" y="1196977"/>
            <a:ext cx="3030584" cy="1758853"/>
          </a:xfrm>
          <a:solidFill>
            <a:schemeClr val="accent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8323216" y="1196977"/>
            <a:ext cx="3030584" cy="1758853"/>
          </a:xfrm>
          <a:solidFill>
            <a:schemeClr val="accent3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38200" y="3868997"/>
            <a:ext cx="3030584" cy="1758853"/>
          </a:xfrm>
          <a:solidFill>
            <a:schemeClr val="accent4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4580708" y="3868997"/>
            <a:ext cx="3030584" cy="1758853"/>
          </a:xfrm>
          <a:solidFill>
            <a:schemeClr val="accent5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8323216" y="3868997"/>
            <a:ext cx="3030584" cy="1758853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988600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5731108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21"/>
          </p:nvPr>
        </p:nvSpPr>
        <p:spPr>
          <a:xfrm>
            <a:off x="9473616" y="2597519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17"/>
          <p:cNvSpPr>
            <a:spLocks noGrp="1"/>
          </p:cNvSpPr>
          <p:nvPr>
            <p:ph type="pic" sz="quarter" idx="22"/>
          </p:nvPr>
        </p:nvSpPr>
        <p:spPr>
          <a:xfrm>
            <a:off x="1988600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7"/>
          <p:cNvSpPr>
            <a:spLocks noGrp="1"/>
          </p:cNvSpPr>
          <p:nvPr>
            <p:ph type="pic" sz="quarter" idx="23"/>
          </p:nvPr>
        </p:nvSpPr>
        <p:spPr>
          <a:xfrm>
            <a:off x="5731108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7"/>
          <p:cNvSpPr>
            <a:spLocks noGrp="1"/>
          </p:cNvSpPr>
          <p:nvPr>
            <p:ph type="pic" sz="quarter" idx="24"/>
          </p:nvPr>
        </p:nvSpPr>
        <p:spPr>
          <a:xfrm>
            <a:off x="9473616" y="5262956"/>
            <a:ext cx="729784" cy="72978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5"/>
          </p:nvPr>
        </p:nvSpPr>
        <p:spPr>
          <a:xfrm>
            <a:off x="838200" y="33274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4"/>
          <p:cNvSpPr>
            <a:spLocks noGrp="1"/>
          </p:cNvSpPr>
          <p:nvPr>
            <p:ph type="body" sz="quarter" idx="26"/>
          </p:nvPr>
        </p:nvSpPr>
        <p:spPr>
          <a:xfrm>
            <a:off x="4580753" y="33274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7" name="文本占位符 24"/>
          <p:cNvSpPr>
            <a:spLocks noGrp="1"/>
          </p:cNvSpPr>
          <p:nvPr>
            <p:ph type="body" sz="quarter" idx="27"/>
          </p:nvPr>
        </p:nvSpPr>
        <p:spPr>
          <a:xfrm>
            <a:off x="8323308" y="33274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28"/>
          </p:nvPr>
        </p:nvSpPr>
        <p:spPr>
          <a:xfrm>
            <a:off x="838153" y="60325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29"/>
          </p:nvPr>
        </p:nvSpPr>
        <p:spPr>
          <a:xfrm>
            <a:off x="4580708" y="60325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30"/>
          </p:nvPr>
        </p:nvSpPr>
        <p:spPr>
          <a:xfrm>
            <a:off x="8323261" y="6032500"/>
            <a:ext cx="3030539" cy="406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32" name="矩形 31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C3B1-5E58-434E-A1F2-8D704214F44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38200" y="648162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45" y="198986"/>
            <a:ext cx="660445" cy="798770"/>
            <a:chOff x="-45" y="198986"/>
            <a:chExt cx="660445" cy="79877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98986"/>
              <a:ext cx="660400" cy="7987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45" y="205433"/>
              <a:ext cx="508046" cy="660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55791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0191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8466499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9"/>
          </p:nvPr>
        </p:nvSpPr>
        <p:spPr>
          <a:xfrm>
            <a:off x="9913800" y="1504116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20"/>
          </p:nvPr>
        </p:nvSpPr>
        <p:spPr>
          <a:xfrm>
            <a:off x="55791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21"/>
          </p:nvPr>
        </p:nvSpPr>
        <p:spPr>
          <a:xfrm>
            <a:off x="70191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22"/>
          </p:nvPr>
        </p:nvSpPr>
        <p:spPr>
          <a:xfrm>
            <a:off x="8466499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9"/>
          <p:cNvSpPr>
            <a:spLocks noGrp="1"/>
          </p:cNvSpPr>
          <p:nvPr>
            <p:ph type="pic" sz="quarter" idx="23"/>
          </p:nvPr>
        </p:nvSpPr>
        <p:spPr>
          <a:xfrm>
            <a:off x="9913800" y="2968943"/>
            <a:ext cx="1440000" cy="14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4"/>
          </p:nvPr>
        </p:nvSpPr>
        <p:spPr>
          <a:xfrm>
            <a:off x="838200" y="1504116"/>
            <a:ext cx="4306888" cy="362784"/>
          </a:xfrm>
        </p:spPr>
        <p:txBody>
          <a:bodyPr anchor="t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26"/>
          </p:nvPr>
        </p:nvSpPr>
        <p:spPr>
          <a:xfrm>
            <a:off x="5599611" y="4667143"/>
            <a:ext cx="5754189" cy="1175719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27"/>
          </p:nvPr>
        </p:nvSpPr>
        <p:spPr>
          <a:xfrm>
            <a:off x="838200" y="2286727"/>
            <a:ext cx="4306888" cy="355613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"/>
          <p:cNvPicPr>
            <a:picLocks noChangeAspect="1" noChangeArrowheads="1"/>
          </p:cNvPicPr>
          <p:nvPr userDrawn="1"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003302"/>
            <a:ext cx="10515600" cy="517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24400" y="64816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18D-91EA-4078-AFED-3F2E7657AF5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16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emf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emf"/><Relationship Id="rId8" Type="http://schemas.openxmlformats.org/officeDocument/2006/relationships/image" Target="../media/image30.emf"/><Relationship Id="rId7" Type="http://schemas.openxmlformats.org/officeDocument/2006/relationships/image" Target="../media/image29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33.emf"/><Relationship Id="rId10" Type="http://schemas.openxmlformats.org/officeDocument/2006/relationships/image" Target="../media/image32.emf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39.png"/><Relationship Id="rId7" Type="http://schemas.openxmlformats.org/officeDocument/2006/relationships/image" Target="../media/image38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36.wmf"/><Relationship Id="rId2" Type="http://schemas.openxmlformats.org/officeDocument/2006/relationships/oleObject" Target="../embeddings/oleObject5.bin"/><Relationship Id="rId10" Type="http://schemas.openxmlformats.org/officeDocument/2006/relationships/vmlDrawing" Target="../drawings/vmlDrawing3.v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3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42.emf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3.bin"/><Relationship Id="rId3" Type="http://schemas.microsoft.com/office/2007/relationships/hdphoto" Target="../media/image53.wdp"/><Relationship Id="rId2" Type="http://schemas.openxmlformats.org/officeDocument/2006/relationships/image" Target="../media/image52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6.emf"/><Relationship Id="rId3" Type="http://schemas.openxmlformats.org/officeDocument/2006/relationships/image" Target="../media/image55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7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9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58.pn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0.pn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2.jpeg"/><Relationship Id="rId2" Type="http://schemas.openxmlformats.org/officeDocument/2006/relationships/image" Target="../media/image61.GIF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3.png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64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7.png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8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75.emf"/><Relationship Id="rId7" Type="http://schemas.openxmlformats.org/officeDocument/2006/relationships/image" Target="../media/image74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76.e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audio2.wav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78.png"/><Relationship Id="rId2" Type="http://schemas.openxmlformats.org/officeDocument/2006/relationships/oleObject" Target="../embeddings/oleObject20.bin"/><Relationship Id="rId1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1.emf"/><Relationship Id="rId2" Type="http://schemas.openxmlformats.org/officeDocument/2006/relationships/image" Target="../media/image80.jpeg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1.emf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emf"/><Relationship Id="rId4" Type="http://schemas.openxmlformats.org/officeDocument/2006/relationships/image" Target="../media/image89.emf"/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2.emf"/><Relationship Id="rId2" Type="http://schemas.openxmlformats.org/officeDocument/2006/relationships/image" Target="../media/image90.emf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audio2.wav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9.xml"/><Relationship Id="rId5" Type="http://schemas.openxmlformats.org/officeDocument/2006/relationships/audio" Target="../media/audio1.wav"/><Relationship Id="rId4" Type="http://schemas.openxmlformats.org/officeDocument/2006/relationships/image" Target="../media/image94.png"/><Relationship Id="rId3" Type="http://schemas.openxmlformats.org/officeDocument/2006/relationships/image" Target="../media/image93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5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96.e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数据结构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structure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938213" y="3700463"/>
            <a:ext cx="2178051" cy="450850"/>
          </a:xfrm>
        </p:spPr>
        <p:txBody>
          <a:bodyPr>
            <a:normAutofit/>
          </a:bodyPr>
          <a:lstStyle/>
          <a:p>
            <a:r>
              <a:rPr lang="zh-CN" altLang="en-US" dirty="0"/>
              <a:t>主讲教师：何波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>
          <a:xfrm>
            <a:off x="3115809" y="3700236"/>
            <a:ext cx="1465804" cy="450850"/>
          </a:xfrm>
        </p:spPr>
        <p:txBody>
          <a:bodyPr/>
          <a:lstStyle/>
          <a:p>
            <a:r>
              <a:rPr lang="en-US" altLang="zh-CN" sz="1400" dirty="0">
                <a:latin typeface="Arial Narrow" panose="020B0606020202030204" pitchFamily="34" charset="0"/>
              </a:rPr>
              <a:t>Computer Science and Engineering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88999" y="350641"/>
            <a:ext cx="2496227" cy="477500"/>
          </a:xfrm>
          <a:prstGeom prst="roundRect">
            <a:avLst>
              <a:gd name="adj" fmla="val 28483"/>
            </a:avLst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2" y="6511797"/>
            <a:ext cx="1403072" cy="2875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9" y="391446"/>
            <a:ext cx="1931598" cy="39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35281" y="870607"/>
            <a:ext cx="8712191" cy="1718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简单路径：顶点不重复出现的路径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回路：第一个顶点和最后一个顶点相同的路径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简单回路：除第一顶点和最后一个顶点外，其余顶点不重复出现的回路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weight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在图的每条边上加数字作权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network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带权的图称为网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5281" y="2838268"/>
            <a:ext cx="6891843" cy="1616075"/>
            <a:chOff x="574277" y="2291037"/>
            <a:chExt cx="6891843" cy="1616075"/>
          </a:xfrm>
        </p:grpSpPr>
        <p:grpSp>
          <p:nvGrpSpPr>
            <p:cNvPr id="28" name="Group 23"/>
            <p:cNvGrpSpPr/>
            <p:nvPr/>
          </p:nvGrpSpPr>
          <p:grpSpPr bwMode="auto">
            <a:xfrm>
              <a:off x="574277" y="2664588"/>
              <a:ext cx="3402685" cy="1153616"/>
              <a:chOff x="190" y="258"/>
              <a:chExt cx="1933" cy="675"/>
            </a:xfrm>
          </p:grpSpPr>
          <p:grpSp>
            <p:nvGrpSpPr>
              <p:cNvPr id="31" name="Group 25"/>
              <p:cNvGrpSpPr/>
              <p:nvPr/>
            </p:nvGrpSpPr>
            <p:grpSpPr bwMode="auto">
              <a:xfrm>
                <a:off x="190" y="258"/>
                <a:ext cx="1933" cy="675"/>
                <a:chOff x="190" y="258"/>
                <a:chExt cx="1933" cy="675"/>
              </a:xfrm>
            </p:grpSpPr>
            <p:sp>
              <p:nvSpPr>
                <p:cNvPr id="34" name="Oval 25"/>
                <p:cNvSpPr>
                  <a:spLocks noChangeArrowheads="1"/>
                </p:cNvSpPr>
                <p:nvPr/>
              </p:nvSpPr>
              <p:spPr bwMode="auto">
                <a:xfrm>
                  <a:off x="527" y="258"/>
                  <a:ext cx="201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2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5" name="Oval 26"/>
                <p:cNvSpPr>
                  <a:spLocks noChangeArrowheads="1"/>
                </p:cNvSpPr>
                <p:nvPr/>
              </p:nvSpPr>
              <p:spPr bwMode="auto">
                <a:xfrm>
                  <a:off x="975" y="258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4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6" name="Oval 27"/>
                <p:cNvSpPr>
                  <a:spLocks noChangeArrowheads="1"/>
                </p:cNvSpPr>
                <p:nvPr/>
              </p:nvSpPr>
              <p:spPr bwMode="auto">
                <a:xfrm>
                  <a:off x="1423" y="258"/>
                  <a:ext cx="201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5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7" name="Oval 28"/>
                <p:cNvSpPr>
                  <a:spLocks noChangeArrowheads="1"/>
                </p:cNvSpPr>
                <p:nvPr/>
              </p:nvSpPr>
              <p:spPr bwMode="auto">
                <a:xfrm>
                  <a:off x="190" y="721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1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975" y="721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3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9" name="Oval 30"/>
                <p:cNvSpPr>
                  <a:spLocks noChangeArrowheads="1"/>
                </p:cNvSpPr>
                <p:nvPr/>
              </p:nvSpPr>
              <p:spPr bwMode="auto">
                <a:xfrm>
                  <a:off x="1923" y="721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6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0" name="Line 31"/>
                <p:cNvSpPr>
                  <a:spLocks noChangeShapeType="1"/>
                </p:cNvSpPr>
                <p:nvPr/>
              </p:nvSpPr>
              <p:spPr bwMode="auto">
                <a:xfrm>
                  <a:off x="727" y="370"/>
                  <a:ext cx="24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Line 32"/>
                <p:cNvSpPr>
                  <a:spLocks noChangeShapeType="1"/>
                </p:cNvSpPr>
                <p:nvPr/>
              </p:nvSpPr>
              <p:spPr bwMode="auto">
                <a:xfrm>
                  <a:off x="725" y="422"/>
                  <a:ext cx="284" cy="32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72" y="847"/>
                  <a:ext cx="75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160" y="459"/>
                  <a:ext cx="323" cy="32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Line 35"/>
                <p:cNvSpPr>
                  <a:spLocks noChangeShapeType="1"/>
                </p:cNvSpPr>
                <p:nvPr/>
              </p:nvSpPr>
              <p:spPr bwMode="auto">
                <a:xfrm>
                  <a:off x="1625" y="388"/>
                  <a:ext cx="345" cy="34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Freeform 36"/>
                <p:cNvSpPr/>
                <p:nvPr/>
              </p:nvSpPr>
              <p:spPr bwMode="auto">
                <a:xfrm>
                  <a:off x="338" y="436"/>
                  <a:ext cx="224" cy="300"/>
                </a:xfrm>
                <a:custGeom>
                  <a:avLst/>
                  <a:gdLst>
                    <a:gd name="T0" fmla="*/ 222 w 222"/>
                    <a:gd name="T1" fmla="*/ 0 h 300"/>
                    <a:gd name="T2" fmla="*/ 67 w 222"/>
                    <a:gd name="T3" fmla="*/ 89 h 300"/>
                    <a:gd name="T4" fmla="*/ 0 w 222"/>
                    <a:gd name="T5" fmla="*/ 300 h 300"/>
                    <a:gd name="T6" fmla="*/ 0 60000 65536"/>
                    <a:gd name="T7" fmla="*/ 0 60000 65536"/>
                    <a:gd name="T8" fmla="*/ 0 60000 65536"/>
                    <a:gd name="T9" fmla="*/ 0 w 222"/>
                    <a:gd name="T10" fmla="*/ 0 h 300"/>
                    <a:gd name="T11" fmla="*/ 222 w 222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2" h="300">
                      <a:moveTo>
                        <a:pt x="222" y="0"/>
                      </a:moveTo>
                      <a:cubicBezTo>
                        <a:pt x="163" y="19"/>
                        <a:pt x="104" y="39"/>
                        <a:pt x="67" y="89"/>
                      </a:cubicBezTo>
                      <a:cubicBezTo>
                        <a:pt x="30" y="139"/>
                        <a:pt x="6" y="270"/>
                        <a:pt x="0" y="30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endParaRPr kumimoji="1" lang="zh-CN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6" name="Freeform 37"/>
                <p:cNvSpPr/>
                <p:nvPr/>
              </p:nvSpPr>
              <p:spPr bwMode="auto">
                <a:xfrm>
                  <a:off x="383" y="458"/>
                  <a:ext cx="211" cy="313"/>
                </a:xfrm>
                <a:custGeom>
                  <a:avLst/>
                  <a:gdLst>
                    <a:gd name="T0" fmla="*/ 0 w 211"/>
                    <a:gd name="T1" fmla="*/ 312 h 312"/>
                    <a:gd name="T2" fmla="*/ 155 w 211"/>
                    <a:gd name="T3" fmla="*/ 223 h 312"/>
                    <a:gd name="T4" fmla="*/ 211 w 211"/>
                    <a:gd name="T5" fmla="*/ 0 h 312"/>
                    <a:gd name="T6" fmla="*/ 0 60000 65536"/>
                    <a:gd name="T7" fmla="*/ 0 60000 65536"/>
                    <a:gd name="T8" fmla="*/ 0 60000 65536"/>
                    <a:gd name="T9" fmla="*/ 0 w 211"/>
                    <a:gd name="T10" fmla="*/ 0 h 312"/>
                    <a:gd name="T11" fmla="*/ 211 w 211"/>
                    <a:gd name="T12" fmla="*/ 312 h 3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1" h="312">
                      <a:moveTo>
                        <a:pt x="0" y="312"/>
                      </a:moveTo>
                      <a:cubicBezTo>
                        <a:pt x="60" y="293"/>
                        <a:pt x="120" y="275"/>
                        <a:pt x="155" y="223"/>
                      </a:cubicBezTo>
                      <a:cubicBezTo>
                        <a:pt x="190" y="171"/>
                        <a:pt x="207" y="31"/>
                        <a:pt x="211" y="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endParaRPr kumimoji="1" lang="zh-CN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30" name="Line 39"/>
              <p:cNvSpPr>
                <a:spLocks noChangeShapeType="1"/>
              </p:cNvSpPr>
              <p:nvPr/>
            </p:nvSpPr>
            <p:spPr bwMode="auto">
              <a:xfrm flipH="1">
                <a:off x="371" y="858"/>
                <a:ext cx="60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 Box 40"/>
            <p:cNvSpPr txBox="1">
              <a:spLocks noChangeArrowheads="1"/>
            </p:cNvSpPr>
            <p:nvPr/>
          </p:nvSpPr>
          <p:spPr bwMode="auto">
            <a:xfrm>
              <a:off x="3988385" y="2291037"/>
              <a:ext cx="3477735" cy="161607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路径：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路径长度：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简单路径：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回路：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简单回路：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7043" y="4538050"/>
            <a:ext cx="7046093" cy="1616075"/>
            <a:chOff x="712990" y="4519579"/>
            <a:chExt cx="7046093" cy="1616075"/>
          </a:xfrm>
        </p:grpSpPr>
        <p:grpSp>
          <p:nvGrpSpPr>
            <p:cNvPr id="8" name="Group 4"/>
            <p:cNvGrpSpPr/>
            <p:nvPr/>
          </p:nvGrpSpPr>
          <p:grpSpPr bwMode="auto">
            <a:xfrm>
              <a:off x="712990" y="4696884"/>
              <a:ext cx="3136878" cy="1279260"/>
              <a:chOff x="290" y="258"/>
              <a:chExt cx="1629" cy="719"/>
            </a:xfrm>
          </p:grpSpPr>
          <p:grpSp>
            <p:nvGrpSpPr>
              <p:cNvPr id="10" name="Group 5"/>
              <p:cNvGrpSpPr/>
              <p:nvPr/>
            </p:nvGrpSpPr>
            <p:grpSpPr bwMode="auto">
              <a:xfrm>
                <a:off x="290" y="258"/>
                <a:ext cx="1629" cy="719"/>
                <a:chOff x="290" y="258"/>
                <a:chExt cx="1629" cy="719"/>
              </a:xfrm>
            </p:grpSpPr>
            <p:sp>
              <p:nvSpPr>
                <p:cNvPr id="13" name="Oval 5"/>
                <p:cNvSpPr>
                  <a:spLocks noChangeArrowheads="1"/>
                </p:cNvSpPr>
                <p:nvPr/>
              </p:nvSpPr>
              <p:spPr bwMode="auto">
                <a:xfrm>
                  <a:off x="472" y="258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1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4" name="Oval 6"/>
                <p:cNvSpPr>
                  <a:spLocks noChangeArrowheads="1"/>
                </p:cNvSpPr>
                <p:nvPr/>
              </p:nvSpPr>
              <p:spPr bwMode="auto">
                <a:xfrm>
                  <a:off x="975" y="258"/>
                  <a:ext cx="198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5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5" name="Oval 7"/>
                <p:cNvSpPr>
                  <a:spLocks noChangeArrowheads="1"/>
                </p:cNvSpPr>
                <p:nvPr/>
              </p:nvSpPr>
              <p:spPr bwMode="auto">
                <a:xfrm>
                  <a:off x="1423" y="258"/>
                  <a:ext cx="198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7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6" name="Oval 8"/>
                <p:cNvSpPr>
                  <a:spLocks noChangeArrowheads="1"/>
                </p:cNvSpPr>
                <p:nvPr/>
              </p:nvSpPr>
              <p:spPr bwMode="auto">
                <a:xfrm>
                  <a:off x="290" y="765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3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7" name="Oval 9"/>
                <p:cNvSpPr>
                  <a:spLocks noChangeArrowheads="1"/>
                </p:cNvSpPr>
                <p:nvPr/>
              </p:nvSpPr>
              <p:spPr bwMode="auto">
                <a:xfrm>
                  <a:off x="697" y="765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2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18" name="Oval 10"/>
                <p:cNvSpPr>
                  <a:spLocks noChangeArrowheads="1"/>
                </p:cNvSpPr>
                <p:nvPr/>
              </p:nvSpPr>
              <p:spPr bwMode="auto">
                <a:xfrm>
                  <a:off x="1256" y="765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4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20" name="Oval 12"/>
                <p:cNvSpPr>
                  <a:spLocks noChangeArrowheads="1"/>
                </p:cNvSpPr>
                <p:nvPr/>
              </p:nvSpPr>
              <p:spPr bwMode="auto">
                <a:xfrm>
                  <a:off x="1719" y="765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6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21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398" y="474"/>
                  <a:ext cx="144" cy="3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Line 14"/>
                <p:cNvSpPr>
                  <a:spLocks noChangeShapeType="1"/>
                </p:cNvSpPr>
                <p:nvPr/>
              </p:nvSpPr>
              <p:spPr bwMode="auto">
                <a:xfrm>
                  <a:off x="476" y="874"/>
                  <a:ext cx="22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Line 15"/>
                <p:cNvSpPr>
                  <a:spLocks noChangeShapeType="1"/>
                </p:cNvSpPr>
                <p:nvPr/>
              </p:nvSpPr>
              <p:spPr bwMode="auto">
                <a:xfrm>
                  <a:off x="620" y="451"/>
                  <a:ext cx="134" cy="33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876" y="474"/>
                  <a:ext cx="167" cy="33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Line 17"/>
                <p:cNvSpPr>
                  <a:spLocks noChangeShapeType="1"/>
                </p:cNvSpPr>
                <p:nvPr/>
              </p:nvSpPr>
              <p:spPr bwMode="auto">
                <a:xfrm>
                  <a:off x="898" y="885"/>
                  <a:ext cx="356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Line 18"/>
                <p:cNvSpPr>
                  <a:spLocks noChangeShapeType="1"/>
                </p:cNvSpPr>
                <p:nvPr/>
              </p:nvSpPr>
              <p:spPr bwMode="auto">
                <a:xfrm>
                  <a:off x="1176" y="362"/>
                  <a:ext cx="24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Line 19"/>
                <p:cNvSpPr>
                  <a:spLocks noChangeShapeType="1"/>
                </p:cNvSpPr>
                <p:nvPr/>
              </p:nvSpPr>
              <p:spPr bwMode="auto">
                <a:xfrm>
                  <a:off x="1154" y="418"/>
                  <a:ext cx="589" cy="3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" name="Line 20"/>
              <p:cNvSpPr>
                <a:spLocks noChangeShapeType="1"/>
              </p:cNvSpPr>
              <p:nvPr/>
            </p:nvSpPr>
            <p:spPr bwMode="auto">
              <a:xfrm>
                <a:off x="1587" y="440"/>
                <a:ext cx="245" cy="3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Text Box 41"/>
            <p:cNvSpPr txBox="1">
              <a:spLocks noChangeArrowheads="1"/>
            </p:cNvSpPr>
            <p:nvPr/>
          </p:nvSpPr>
          <p:spPr bwMode="auto">
            <a:xfrm>
              <a:off x="3976962" y="4519579"/>
              <a:ext cx="3782121" cy="161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路径：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路径长度：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简单路径：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回路：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简单回路：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，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61" y="2720801"/>
            <a:ext cx="3176648" cy="185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20030" y="834260"/>
            <a:ext cx="7459986" cy="4998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连通：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如果从顶点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到顶点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有路径，则称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是连通的 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连通图：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中，从每一个顶点到每个其它顶点都存在路径，则称该无向图是连通的（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connected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连通分量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无向图的</a:t>
            </a:r>
            <a:r>
              <a:rPr lang="zh-CN" altLang="en-US" sz="16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极大连通子图</a:t>
            </a:r>
            <a:endParaRPr lang="zh-CN" altLang="en-US" sz="16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连通图只有一个连通分量，即其自身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非连通的无向图有多个连通分量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强连通图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有向图中，如每一对顶点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∈V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≠</a:t>
            </a:r>
            <a:r>
              <a:rPr lang="zh-CN" altLang="en-US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和从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都存在路径，则称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是强连通（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strong connected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）图 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强连通分量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有向图的</a:t>
            </a:r>
            <a:r>
              <a:rPr lang="zh-CN" altLang="en-US" sz="16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极大强连通子图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称作强连通分量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强连通图的强连通分量是其自身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非强连通的有向图可能有多个强连通分量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生成树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一个连通图的</a:t>
            </a:r>
            <a:r>
              <a:rPr lang="zh-CN" altLang="en-US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极小连通子图</a:t>
            </a:r>
            <a:endParaRPr lang="en-US" altLang="zh-CN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含有图中全部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个顶点，但只有能令图连通的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26"/>
          <p:cNvGrpSpPr/>
          <p:nvPr/>
        </p:nvGrpSpPr>
        <p:grpSpPr bwMode="auto">
          <a:xfrm>
            <a:off x="8751391" y="963434"/>
            <a:ext cx="2499762" cy="1045559"/>
            <a:chOff x="3569" y="2862"/>
            <a:chExt cx="1528" cy="66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740" y="2862"/>
              <a:ext cx="188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212" y="2862"/>
              <a:ext cx="186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632" y="2862"/>
              <a:ext cx="187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3569" y="3329"/>
              <a:ext cx="188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951" y="3329"/>
              <a:ext cx="188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4475" y="3329"/>
              <a:ext cx="188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4909" y="3329"/>
              <a:ext cx="188" cy="195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3671" y="3061"/>
              <a:ext cx="135" cy="27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3744" y="3429"/>
              <a:ext cx="20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3879" y="3040"/>
              <a:ext cx="125" cy="30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 flipH="1">
              <a:off x="4119" y="3061"/>
              <a:ext cx="156" cy="30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4140" y="3440"/>
              <a:ext cx="333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4400" y="2958"/>
              <a:ext cx="229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4380" y="3009"/>
              <a:ext cx="552" cy="3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4786" y="3030"/>
              <a:ext cx="229" cy="296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77"/>
          <p:cNvGrpSpPr/>
          <p:nvPr/>
        </p:nvGrpSpPr>
        <p:grpSpPr bwMode="auto">
          <a:xfrm>
            <a:off x="8765261" y="2396579"/>
            <a:ext cx="2380471" cy="973405"/>
            <a:chOff x="3923" y="2568"/>
            <a:chExt cx="1361" cy="589"/>
          </a:xfrm>
          <a:solidFill>
            <a:srgbClr val="FF99CC"/>
          </a:solidFill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4075" y="2568"/>
              <a:ext cx="168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4496" y="2568"/>
              <a:ext cx="166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870" y="2568"/>
              <a:ext cx="166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3923" y="2984"/>
              <a:ext cx="167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4263" y="2984"/>
              <a:ext cx="169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730" y="2984"/>
              <a:ext cx="167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5117" y="2984"/>
              <a:ext cx="167" cy="17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4008" y="2717"/>
              <a:ext cx="90" cy="2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>
              <a:off x="4079" y="3072"/>
              <a:ext cx="185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4199" y="2726"/>
              <a:ext cx="154" cy="2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4432" y="3082"/>
              <a:ext cx="296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4663" y="2653"/>
              <a:ext cx="20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4645" y="2699"/>
              <a:ext cx="492" cy="31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5007" y="2717"/>
              <a:ext cx="204" cy="26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21"/>
          <p:cNvGrpSpPr/>
          <p:nvPr/>
        </p:nvGrpSpPr>
        <p:grpSpPr bwMode="auto">
          <a:xfrm>
            <a:off x="9095108" y="3760492"/>
            <a:ext cx="1593693" cy="922203"/>
            <a:chOff x="0" y="0"/>
            <a:chExt cx="1159" cy="67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459" y="0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959" y="463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0" name="Line 23"/>
            <p:cNvSpPr>
              <a:spLocks noChangeShapeType="1"/>
            </p:cNvSpPr>
            <p:nvPr/>
          </p:nvSpPr>
          <p:spPr bwMode="auto">
            <a:xfrm flipH="1">
              <a:off x="193" y="569"/>
              <a:ext cx="755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24"/>
            <p:cNvSpPr>
              <a:spLocks noChangeShapeType="1"/>
            </p:cNvSpPr>
            <p:nvPr/>
          </p:nvSpPr>
          <p:spPr bwMode="auto">
            <a:xfrm flipV="1">
              <a:off x="156" y="167"/>
              <a:ext cx="323" cy="32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5"/>
            <p:cNvSpPr>
              <a:spLocks noChangeShapeType="1"/>
            </p:cNvSpPr>
            <p:nvPr/>
          </p:nvSpPr>
          <p:spPr bwMode="auto">
            <a:xfrm>
              <a:off x="661" y="128"/>
              <a:ext cx="345" cy="3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0" y="434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53" name="Group 5"/>
          <p:cNvGrpSpPr/>
          <p:nvPr/>
        </p:nvGrpSpPr>
        <p:grpSpPr bwMode="auto">
          <a:xfrm>
            <a:off x="8718864" y="5112974"/>
            <a:ext cx="2681762" cy="929615"/>
            <a:chOff x="190" y="258"/>
            <a:chExt cx="1933" cy="675"/>
          </a:xfrm>
          <a:solidFill>
            <a:srgbClr val="FF99CC"/>
          </a:solidFill>
        </p:grpSpPr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527" y="258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6" name="Oval 6"/>
            <p:cNvSpPr>
              <a:spLocks noChangeArrowheads="1"/>
            </p:cNvSpPr>
            <p:nvPr/>
          </p:nvSpPr>
          <p:spPr bwMode="auto">
            <a:xfrm>
              <a:off x="975" y="258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Oval 7"/>
            <p:cNvSpPr>
              <a:spLocks noChangeArrowheads="1"/>
            </p:cNvSpPr>
            <p:nvPr/>
          </p:nvSpPr>
          <p:spPr bwMode="auto">
            <a:xfrm>
              <a:off x="1423" y="258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Oval 8"/>
            <p:cNvSpPr>
              <a:spLocks noChangeArrowheads="1"/>
            </p:cNvSpPr>
            <p:nvPr/>
          </p:nvSpPr>
          <p:spPr bwMode="auto">
            <a:xfrm>
              <a:off x="190" y="721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975" y="721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Oval 10"/>
            <p:cNvSpPr>
              <a:spLocks noChangeArrowheads="1"/>
            </p:cNvSpPr>
            <p:nvPr/>
          </p:nvSpPr>
          <p:spPr bwMode="auto">
            <a:xfrm>
              <a:off x="1923" y="721"/>
              <a:ext cx="200" cy="212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Line 11"/>
            <p:cNvSpPr>
              <a:spLocks noChangeShapeType="1"/>
            </p:cNvSpPr>
            <p:nvPr/>
          </p:nvSpPr>
          <p:spPr bwMode="auto">
            <a:xfrm>
              <a:off x="727" y="370"/>
              <a:ext cx="245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12"/>
            <p:cNvSpPr>
              <a:spLocks noChangeShapeType="1"/>
            </p:cNvSpPr>
            <p:nvPr/>
          </p:nvSpPr>
          <p:spPr bwMode="auto">
            <a:xfrm flipH="1">
              <a:off x="1172" y="847"/>
              <a:ext cx="755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 flipV="1">
              <a:off x="1160" y="459"/>
              <a:ext cx="323" cy="32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1627" y="414"/>
              <a:ext cx="345" cy="3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38" y="436"/>
              <a:ext cx="222" cy="300"/>
            </a:xfrm>
            <a:custGeom>
              <a:avLst/>
              <a:gdLst>
                <a:gd name="T0" fmla="*/ 222 w 222"/>
                <a:gd name="T1" fmla="*/ 0 h 300"/>
                <a:gd name="T2" fmla="*/ 67 w 222"/>
                <a:gd name="T3" fmla="*/ 89 h 300"/>
                <a:gd name="T4" fmla="*/ 0 w 222"/>
                <a:gd name="T5" fmla="*/ 300 h 300"/>
                <a:gd name="T6" fmla="*/ 0 60000 65536"/>
                <a:gd name="T7" fmla="*/ 0 60000 65536"/>
                <a:gd name="T8" fmla="*/ 0 60000 65536"/>
                <a:gd name="T9" fmla="*/ 0 w 222"/>
                <a:gd name="T10" fmla="*/ 0 h 300"/>
                <a:gd name="T11" fmla="*/ 222 w 222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" h="300">
                  <a:moveTo>
                    <a:pt x="222" y="0"/>
                  </a:moveTo>
                  <a:cubicBezTo>
                    <a:pt x="163" y="19"/>
                    <a:pt x="104" y="39"/>
                    <a:pt x="67" y="89"/>
                  </a:cubicBezTo>
                  <a:cubicBezTo>
                    <a:pt x="30" y="139"/>
                    <a:pt x="6" y="270"/>
                    <a:pt x="0" y="3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83" y="458"/>
              <a:ext cx="211" cy="312"/>
            </a:xfrm>
            <a:custGeom>
              <a:avLst/>
              <a:gdLst>
                <a:gd name="T0" fmla="*/ 0 w 211"/>
                <a:gd name="T1" fmla="*/ 312 h 312"/>
                <a:gd name="T2" fmla="*/ 155 w 211"/>
                <a:gd name="T3" fmla="*/ 223 h 312"/>
                <a:gd name="T4" fmla="*/ 211 w 211"/>
                <a:gd name="T5" fmla="*/ 0 h 312"/>
                <a:gd name="T6" fmla="*/ 0 60000 65536"/>
                <a:gd name="T7" fmla="*/ 0 60000 65536"/>
                <a:gd name="T8" fmla="*/ 0 60000 65536"/>
                <a:gd name="T9" fmla="*/ 0 w 211"/>
                <a:gd name="T10" fmla="*/ 0 h 312"/>
                <a:gd name="T11" fmla="*/ 211 w 211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" h="312">
                  <a:moveTo>
                    <a:pt x="0" y="312"/>
                  </a:moveTo>
                  <a:cubicBezTo>
                    <a:pt x="60" y="293"/>
                    <a:pt x="120" y="275"/>
                    <a:pt x="155" y="223"/>
                  </a:cubicBezTo>
                  <a:cubicBezTo>
                    <a:pt x="190" y="171"/>
                    <a:pt x="207" y="31"/>
                    <a:pt x="211" y="0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490525" y="5924149"/>
            <a:ext cx="7692769" cy="547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14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如果一个有向图是非强连通的，但是它的基础图（</a:t>
            </a:r>
            <a:r>
              <a:rPr lang="en-US" altLang="zh-CN" sz="14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underlying graph</a:t>
            </a:r>
            <a:r>
              <a:rPr lang="zh-CN" altLang="en-US" sz="14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），即其弧上去掉方向所形成的图是连通的，则该有向图称为弱连通（</a:t>
            </a:r>
            <a:r>
              <a:rPr lang="en-US" altLang="zh-CN" sz="14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weakly connected</a:t>
            </a:r>
            <a:r>
              <a:rPr lang="zh-CN" altLang="en-US" sz="14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</a:t>
            </a:r>
            <a:endParaRPr lang="zh-CN" altLang="en-US" sz="14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390" y="2609838"/>
            <a:ext cx="3055620" cy="15544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88" y="4271290"/>
            <a:ext cx="3133222" cy="140407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390" y="948386"/>
            <a:ext cx="3055620" cy="15544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989" y="3653320"/>
            <a:ext cx="2664557" cy="129064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grpSp>
        <p:nvGrpSpPr>
          <p:cNvPr id="105" name="组合 104"/>
          <p:cNvGrpSpPr/>
          <p:nvPr/>
        </p:nvGrpSpPr>
        <p:grpSpPr>
          <a:xfrm>
            <a:off x="527337" y="854368"/>
            <a:ext cx="7051865" cy="2628900"/>
            <a:chOff x="642486" y="941473"/>
            <a:chExt cx="7051865" cy="2628900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571" y="941473"/>
              <a:ext cx="4335780" cy="26289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486" y="941473"/>
              <a:ext cx="2628900" cy="26289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</p:grpSp>
      <p:pic>
        <p:nvPicPr>
          <p:cNvPr id="107" name="图片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37" y="3629124"/>
            <a:ext cx="2077858" cy="131484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166" y="5151372"/>
            <a:ext cx="2191823" cy="133025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799" y="5143424"/>
            <a:ext cx="2498103" cy="13467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6847" y="3655758"/>
            <a:ext cx="2664557" cy="128370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图的基本概念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62082" y="1474449"/>
            <a:ext cx="10893476" cy="26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下列叙述正确的是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．连通分量是无向图的极小连通子图 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．生成树是连通图的一个极大连通子图 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．若一个含有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个顶点的有向图是强连通图，则该图中至少有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条弧 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．若一个含有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个顶点的无向图是连通图，则该图中至少有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图的基本概念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812" y="880872"/>
            <a:ext cx="11033760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讨论一下：学术术语的严谨性</a:t>
            </a:r>
            <a:endParaRPr lang="en-US" altLang="zh-CN" sz="2000" b="1" i="0" dirty="0">
              <a:ln>
                <a:solidFill>
                  <a:srgbClr val="2679D9"/>
                </a:solidFill>
              </a:ln>
              <a:solidFill>
                <a:srgbClr val="2679D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学术活动中的用语规范问题说大不大，说小也不小。说它不大，是因为与学术研究中的理论创新、方法突破、重大发现相比，用语的准确、规范与否只是一个表述上的技术性问题，</a:t>
            </a:r>
            <a:r>
              <a:rPr lang="zh-CN" altLang="en-US" sz="1600" b="1" i="0" dirty="0">
                <a:ln>
                  <a:solidFill>
                    <a:srgbClr val="000000"/>
                  </a:solidFill>
                </a:ln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它不会对学术发展和创新产生重大的决定性影响。</a:t>
            </a:r>
            <a:endParaRPr lang="en-US" altLang="zh-CN" sz="1600" b="1" i="0" dirty="0">
              <a:ln>
                <a:solidFill>
                  <a:srgbClr val="000000"/>
                </a:solidFill>
              </a:ln>
              <a:solidFill>
                <a:srgbClr val="3F3F3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说它不小，是因为面对一事物，用什么词语来表述或指称，会影响思想的表达、理解、交流和传播。</a:t>
            </a:r>
            <a:r>
              <a:rPr lang="zh-CN" altLang="en-US" b="1" dirty="0">
                <a:ln>
                  <a:solidFill>
                    <a:srgbClr val="000000"/>
                  </a:solidFill>
                </a:ln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准确、规范的表述可以减少误解和歧义，促进思想有效传播和扩散。</a:t>
            </a:r>
            <a:endParaRPr lang="en-US" altLang="zh-CN" sz="1600" b="1" dirty="0">
              <a:ln>
                <a:solidFill>
                  <a:srgbClr val="000000"/>
                </a:solidFill>
              </a:ln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借用经济学的概念来讲，</a:t>
            </a:r>
            <a:r>
              <a:rPr lang="zh-CN" altLang="en-US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学术用语的准确和规范能降低学术活动中的“交易成本”，提高学术活动的效率。</a:t>
            </a:r>
            <a:endParaRPr lang="en-US" altLang="zh-CN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因此，</a:t>
            </a:r>
            <a:r>
              <a:rPr lang="zh-CN" altLang="en-US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咬文嚼字，正本清源，于学界中人虽属末技，却是正业，甚至还算得一项基本功。</a:t>
            </a:r>
            <a:endParaRPr lang="en-US" altLang="zh-CN" sz="16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用词准确、表述严谨是逻辑性强的体现，它源于缜密的思考和透彻的理解，</a:t>
            </a:r>
            <a:endParaRPr lang="en-US" altLang="zh-CN" sz="1600" b="0" i="0" dirty="0">
              <a:solidFill>
                <a:srgbClr val="3F3F3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含混的提法则往往是认识粗浅、思路不清的映射。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n>
                  <a:solidFill>
                    <a:srgbClr val="000000"/>
                  </a:solidFill>
                </a:ln>
                <a:solidFill>
                  <a:srgbClr val="3F3F3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</a:t>
            </a:r>
            <a:r>
              <a:rPr lang="en-US" altLang="zh-CN" sz="1600" dirty="0">
                <a:solidFill>
                  <a:srgbClr val="3F3F3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1600" dirty="0">
                <a:solidFill>
                  <a:srgbClr val="3F3F3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中国社科院经济研究所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2118"/>
          <a:stretch>
            <a:fillRect/>
          </a:stretch>
        </p:blipFill>
        <p:spPr>
          <a:xfrm>
            <a:off x="340581" y="3377510"/>
            <a:ext cx="11363564" cy="16545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3504" r="14381" b="14535"/>
          <a:stretch>
            <a:fillRect/>
          </a:stretch>
        </p:blipFill>
        <p:spPr>
          <a:xfrm>
            <a:off x="2359849" y="4644811"/>
            <a:ext cx="8993951" cy="153346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1337889" y="4766822"/>
            <a:ext cx="3928378" cy="727014"/>
          </a:xfrm>
        </p:spPr>
        <p:txBody>
          <a:bodyPr/>
          <a:lstStyle/>
          <a:p>
            <a:pPr algn="l"/>
            <a:r>
              <a:rPr lang="zh-CN" altLang="en-US" dirty="0"/>
              <a:t>            图的存储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1333065" y="4766822"/>
            <a:ext cx="1306571" cy="723868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68534" y="4568926"/>
            <a:ext cx="373380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图的邻接矩阵存储</a:t>
            </a:r>
            <a:endParaRPr lang="zh-CN" altLang="en-US" sz="2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图的邻接表存储</a:t>
            </a:r>
            <a:endParaRPr lang="zh-CN" altLang="en-US" sz="2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图十字链表存储</a:t>
            </a:r>
            <a:endParaRPr lang="en-US" altLang="zh-CN" sz="2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图的边集数组存储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图的邻接矩阵存储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69481" y="823681"/>
            <a:ext cx="6115420" cy="32976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邻接矩阵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adjacent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matrix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是表示顶点间邻接关系的矩阵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无向图的邻接矩阵是对称的，可压缩存储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个顶点的无向图需存储空间：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+1)/2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有向图的邻接矩阵不一定对称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个顶点的有向图需存储空间：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²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无向图顶点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的度：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TD(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邻接矩阵第</a:t>
            </a:r>
            <a:r>
              <a:rPr lang="en-US" altLang="zh-CN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行元素之和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有向图中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的出度：邻接矩阵第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行元素之和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的入度：邻接矩阵第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列元素之和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6776115" y="873619"/>
          <a:ext cx="5150381" cy="75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2" imgW="44500800" imgH="6400800" progId="Equation.3">
                  <p:embed/>
                </p:oleObj>
              </mc:Choice>
              <mc:Fallback>
                <p:oleObj name="公式" r:id="rId2" imgW="44500800" imgH="6400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6115" y="873619"/>
                        <a:ext cx="5150381" cy="753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677237" y="4195430"/>
            <a:ext cx="3509416" cy="2338241"/>
            <a:chOff x="5056454" y="4104751"/>
            <a:chExt cx="3509416" cy="2338241"/>
          </a:xfrm>
        </p:grpSpPr>
        <p:grpSp>
          <p:nvGrpSpPr>
            <p:cNvPr id="4" name="组合 3"/>
            <p:cNvGrpSpPr/>
            <p:nvPr/>
          </p:nvGrpSpPr>
          <p:grpSpPr>
            <a:xfrm>
              <a:off x="5056454" y="5018895"/>
              <a:ext cx="1157872" cy="1164894"/>
              <a:chOff x="4868806" y="4850398"/>
              <a:chExt cx="1157872" cy="1164894"/>
            </a:xfrm>
          </p:grpSpPr>
          <p:sp>
            <p:nvSpPr>
              <p:cNvPr id="33" name="Oval 20"/>
              <p:cNvSpPr>
                <a:spLocks noChangeArrowheads="1"/>
              </p:cNvSpPr>
              <p:nvPr/>
            </p:nvSpPr>
            <p:spPr bwMode="auto">
              <a:xfrm>
                <a:off x="4868806" y="4850398"/>
                <a:ext cx="268337" cy="2649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4" name="Oval 21"/>
              <p:cNvSpPr>
                <a:spLocks noChangeArrowheads="1"/>
              </p:cNvSpPr>
              <p:nvPr/>
            </p:nvSpPr>
            <p:spPr bwMode="auto">
              <a:xfrm>
                <a:off x="5758341" y="5747816"/>
                <a:ext cx="268337" cy="2674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6" name="Oval 23"/>
              <p:cNvSpPr>
                <a:spLocks noChangeArrowheads="1"/>
              </p:cNvSpPr>
              <p:nvPr/>
            </p:nvSpPr>
            <p:spPr bwMode="auto">
              <a:xfrm>
                <a:off x="5758341" y="4859147"/>
                <a:ext cx="268337" cy="2674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7" name="Oval 24"/>
              <p:cNvSpPr>
                <a:spLocks noChangeArrowheads="1"/>
              </p:cNvSpPr>
              <p:nvPr/>
            </p:nvSpPr>
            <p:spPr bwMode="auto">
              <a:xfrm>
                <a:off x="4868806" y="5747816"/>
                <a:ext cx="268337" cy="2674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9" name="Line 26"/>
              <p:cNvSpPr>
                <a:spLocks noChangeShapeType="1"/>
              </p:cNvSpPr>
              <p:nvPr/>
            </p:nvSpPr>
            <p:spPr bwMode="auto">
              <a:xfrm>
                <a:off x="5134459" y="4994135"/>
                <a:ext cx="6265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27"/>
              <p:cNvSpPr>
                <a:spLocks noChangeShapeType="1"/>
              </p:cNvSpPr>
              <p:nvPr/>
            </p:nvSpPr>
            <p:spPr bwMode="auto">
              <a:xfrm>
                <a:off x="4985532" y="5119124"/>
                <a:ext cx="0" cy="62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28"/>
              <p:cNvSpPr>
                <a:spLocks noChangeShapeType="1"/>
              </p:cNvSpPr>
              <p:nvPr/>
            </p:nvSpPr>
            <p:spPr bwMode="auto">
              <a:xfrm>
                <a:off x="5924710" y="5119124"/>
                <a:ext cx="0" cy="62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>
                <a:off x="5563798" y="5499089"/>
                <a:ext cx="283095" cy="263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Line 30"/>
              <p:cNvSpPr>
                <a:spLocks noChangeShapeType="1"/>
              </p:cNvSpPr>
              <p:nvPr/>
            </p:nvSpPr>
            <p:spPr bwMode="auto">
              <a:xfrm flipH="1">
                <a:off x="5507447" y="5105375"/>
                <a:ext cx="297854" cy="278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31"/>
              <p:cNvSpPr>
                <a:spLocks noChangeShapeType="1"/>
              </p:cNvSpPr>
              <p:nvPr/>
            </p:nvSpPr>
            <p:spPr bwMode="auto">
              <a:xfrm flipH="1">
                <a:off x="5104942" y="5564083"/>
                <a:ext cx="253578" cy="2362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22"/>
              <p:cNvSpPr>
                <a:spLocks noChangeArrowheads="1"/>
              </p:cNvSpPr>
              <p:nvPr/>
            </p:nvSpPr>
            <p:spPr bwMode="auto">
              <a:xfrm>
                <a:off x="5316928" y="5331604"/>
                <a:ext cx="268337" cy="26497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45" name="Group 32"/>
            <p:cNvGrpSpPr/>
            <p:nvPr/>
          </p:nvGrpSpPr>
          <p:grpSpPr bwMode="auto">
            <a:xfrm>
              <a:off x="6249251" y="4104751"/>
              <a:ext cx="2316619" cy="2338241"/>
              <a:chOff x="-18" y="-13"/>
              <a:chExt cx="1441" cy="1366"/>
            </a:xfrm>
          </p:grpSpPr>
          <p:graphicFrame>
            <p:nvGraphicFramePr>
              <p:cNvPr id="46" name="Object 33"/>
              <p:cNvGraphicFramePr>
                <a:graphicFrameLocks noChangeAspect="1"/>
              </p:cNvGraphicFramePr>
              <p:nvPr/>
            </p:nvGraphicFramePr>
            <p:xfrm>
              <a:off x="205" y="207"/>
              <a:ext cx="1192" cy="11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" name="" r:id="rId4" imgW="1117600" imgH="1244600" progId="Equation.3">
                      <p:embed/>
                    </p:oleObj>
                  </mc:Choice>
                  <mc:Fallback>
                    <p:oleObj name="" r:id="rId4" imgW="1117600" imgH="12446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" y="207"/>
                            <a:ext cx="1192" cy="11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7" name="Group 34"/>
              <p:cNvGrpSpPr/>
              <p:nvPr/>
            </p:nvGrpSpPr>
            <p:grpSpPr bwMode="auto">
              <a:xfrm>
                <a:off x="209" y="-13"/>
                <a:ext cx="1214" cy="257"/>
                <a:chOff x="-18" y="-13"/>
                <a:chExt cx="1214" cy="257"/>
              </a:xfrm>
            </p:grpSpPr>
            <p:grpSp>
              <p:nvGrpSpPr>
                <p:cNvPr id="54" name="Group 35"/>
                <p:cNvGrpSpPr/>
                <p:nvPr/>
              </p:nvGrpSpPr>
              <p:grpSpPr bwMode="auto">
                <a:xfrm>
                  <a:off x="-18" y="-13"/>
                  <a:ext cx="1012" cy="254"/>
                  <a:chOff x="-18" y="-13"/>
                  <a:chExt cx="1012" cy="254"/>
                </a:xfrm>
              </p:grpSpPr>
              <p:sp>
                <p:nvSpPr>
                  <p:cNvPr id="56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-13"/>
                    <a:ext cx="292" cy="2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kumimoji="1" lang="en-US" altLang="zh-CN" sz="20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a:t></a:t>
                    </a:r>
                    <a:endPara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5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9" y="-13"/>
                    <a:ext cx="273" cy="2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kumimoji="1" lang="en-US" altLang="zh-CN" sz="20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a:t></a:t>
                    </a:r>
                    <a:endPara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5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7" y="-13"/>
                    <a:ext cx="273" cy="2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kumimoji="1" lang="en-US" altLang="zh-CN" sz="20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a:t></a:t>
                    </a:r>
                    <a:endPara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endParaRPr>
                  </a:p>
                </p:txBody>
              </p:sp>
              <p:sp>
                <p:nvSpPr>
                  <p:cNvPr id="59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8" y="-13"/>
                    <a:ext cx="273" cy="2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kumimoji="1" lang="en-US" altLang="zh-CN" sz="20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a:t></a:t>
                    </a:r>
                    <a:endPara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5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923" y="-10"/>
                  <a:ext cx="273" cy="2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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  <p:grpSp>
            <p:nvGrpSpPr>
              <p:cNvPr id="48" name="Group 41"/>
              <p:cNvGrpSpPr/>
              <p:nvPr/>
            </p:nvGrpSpPr>
            <p:grpSpPr bwMode="auto">
              <a:xfrm>
                <a:off x="-18" y="175"/>
                <a:ext cx="285" cy="1178"/>
                <a:chOff x="-18" y="-12"/>
                <a:chExt cx="285" cy="1178"/>
              </a:xfrm>
            </p:grpSpPr>
            <p:sp>
              <p:nvSpPr>
                <p:cNvPr id="4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-8" y="-12"/>
                  <a:ext cx="27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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0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-6" y="219"/>
                  <a:ext cx="273" cy="2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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-18" y="453"/>
                  <a:ext cx="273" cy="2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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-9" y="675"/>
                  <a:ext cx="273" cy="2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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3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-14" y="914"/>
                  <a:ext cx="27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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4678768" y="4429302"/>
            <a:ext cx="3634573" cy="1971487"/>
            <a:chOff x="804992" y="4377894"/>
            <a:chExt cx="3634573" cy="1971487"/>
          </a:xfrm>
        </p:grpSpPr>
        <p:grpSp>
          <p:nvGrpSpPr>
            <p:cNvPr id="21" name="Group 8"/>
            <p:cNvGrpSpPr/>
            <p:nvPr/>
          </p:nvGrpSpPr>
          <p:grpSpPr bwMode="auto">
            <a:xfrm>
              <a:off x="804992" y="5020374"/>
              <a:ext cx="1103947" cy="999770"/>
              <a:chOff x="0" y="0"/>
              <a:chExt cx="806" cy="734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607" y="0"/>
                <a:ext cx="199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3" name="Oval 10"/>
              <p:cNvSpPr>
                <a:spLocks noChangeArrowheads="1"/>
              </p:cNvSpPr>
              <p:nvPr/>
            </p:nvSpPr>
            <p:spPr bwMode="auto">
              <a:xfrm>
                <a:off x="607" y="522"/>
                <a:ext cx="199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4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5" name="Oval 12"/>
              <p:cNvSpPr>
                <a:spLocks noChangeArrowheads="1"/>
              </p:cNvSpPr>
              <p:nvPr/>
            </p:nvSpPr>
            <p:spPr bwMode="auto">
              <a:xfrm>
                <a:off x="0" y="522"/>
                <a:ext cx="199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196" y="115"/>
                <a:ext cx="4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196" y="648"/>
                <a:ext cx="4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>
                <a:off x="96" y="215"/>
                <a:ext cx="0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 flipH="1" flipV="1">
                <a:off x="162" y="181"/>
                <a:ext cx="467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0" name="Group 47"/>
            <p:cNvGrpSpPr/>
            <p:nvPr/>
          </p:nvGrpSpPr>
          <p:grpSpPr bwMode="auto">
            <a:xfrm>
              <a:off x="2137036" y="4377894"/>
              <a:ext cx="2302529" cy="1971487"/>
              <a:chOff x="-9" y="-9"/>
              <a:chExt cx="1240" cy="1166"/>
            </a:xfrm>
          </p:grpSpPr>
          <p:graphicFrame>
            <p:nvGraphicFramePr>
              <p:cNvPr id="61" name="Object 48"/>
              <p:cNvGraphicFramePr>
                <a:graphicFrameLocks noChangeAspect="1"/>
              </p:cNvGraphicFramePr>
              <p:nvPr/>
            </p:nvGraphicFramePr>
            <p:xfrm>
              <a:off x="185" y="176"/>
              <a:ext cx="1046" cy="9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6" imgW="901065" imgH="989965" progId="Equation.3">
                      <p:embed/>
                    </p:oleObj>
                  </mc:Choice>
                  <mc:Fallback>
                    <p:oleObj name="" r:id="rId6" imgW="901065" imgH="989965" progId="Equation.3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" y="176"/>
                            <a:ext cx="1046" cy="9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2" name="Group 49"/>
              <p:cNvGrpSpPr/>
              <p:nvPr/>
            </p:nvGrpSpPr>
            <p:grpSpPr bwMode="auto">
              <a:xfrm>
                <a:off x="-9" y="133"/>
                <a:ext cx="234" cy="1024"/>
                <a:chOff x="-9" y="-9"/>
                <a:chExt cx="234" cy="1024"/>
              </a:xfrm>
            </p:grpSpPr>
            <p:sp>
              <p:nvSpPr>
                <p:cNvPr id="6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-9" y="-9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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-9" y="225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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7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-9" y="492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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71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-9" y="759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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  <p:grpSp>
            <p:nvGrpSpPr>
              <p:cNvPr id="63" name="Group 54"/>
              <p:cNvGrpSpPr/>
              <p:nvPr/>
            </p:nvGrpSpPr>
            <p:grpSpPr bwMode="auto">
              <a:xfrm>
                <a:off x="208" y="-9"/>
                <a:ext cx="993" cy="257"/>
                <a:chOff x="-9" y="-9"/>
                <a:chExt cx="993" cy="257"/>
              </a:xfrm>
            </p:grpSpPr>
            <p:sp>
              <p:nvSpPr>
                <p:cNvPr id="64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692" y="-8"/>
                  <a:ext cx="292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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5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458" y="-8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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6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37" y="-8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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6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-9" y="-9"/>
                  <a:ext cx="234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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</p:grpSp>
      </p:grpSp>
      <p:pic>
        <p:nvPicPr>
          <p:cNvPr id="73" name="Picture 6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8" r="4388" b="67140"/>
          <a:stretch>
            <a:fillRect/>
          </a:stretch>
        </p:blipFill>
        <p:spPr bwMode="auto">
          <a:xfrm>
            <a:off x="8580451" y="2350186"/>
            <a:ext cx="2743201" cy="15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6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0" t="44579"/>
          <a:stretch>
            <a:fillRect/>
          </a:stretch>
        </p:blipFill>
        <p:spPr bwMode="auto">
          <a:xfrm>
            <a:off x="8776899" y="4067155"/>
            <a:ext cx="2350306" cy="245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图的邻接矩阵存储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581349" y="929725"/>
            <a:ext cx="7024687" cy="45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网络的邻接矩阵可定义为：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5"/>
          <p:cNvGraphicFramePr>
            <a:graphicFrameLocks noChangeAspect="1"/>
          </p:cNvGraphicFramePr>
          <p:nvPr/>
        </p:nvGraphicFramePr>
        <p:xfrm>
          <a:off x="681777" y="1448146"/>
          <a:ext cx="49672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2" imgW="2590800" imgH="508000" progId="Equation.3">
                  <p:embed/>
                </p:oleObj>
              </mc:Choice>
              <mc:Fallback>
                <p:oleObj name="" r:id="rId2" imgW="2590800" imgH="50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77" y="1448146"/>
                        <a:ext cx="4967287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7"/>
          <p:cNvGrpSpPr/>
          <p:nvPr/>
        </p:nvGrpSpPr>
        <p:grpSpPr bwMode="auto">
          <a:xfrm>
            <a:off x="922780" y="2950221"/>
            <a:ext cx="2933601" cy="2871269"/>
            <a:chOff x="383" y="27"/>
            <a:chExt cx="985" cy="1108"/>
          </a:xfrm>
        </p:grpSpPr>
        <p:sp>
          <p:nvSpPr>
            <p:cNvPr id="46" name="Text Box 12"/>
            <p:cNvSpPr txBox="1">
              <a:spLocks noChangeArrowheads="1"/>
            </p:cNvSpPr>
            <p:nvPr/>
          </p:nvSpPr>
          <p:spPr bwMode="auto">
            <a:xfrm>
              <a:off x="809" y="942"/>
              <a:ext cx="89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36" y="188"/>
              <a:ext cx="4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525" y="288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1225" y="288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925" y="644"/>
              <a:ext cx="211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H="1">
              <a:off x="914" y="277"/>
              <a:ext cx="22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 flipH="1">
              <a:off x="614" y="644"/>
              <a:ext cx="189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Line 19"/>
            <p:cNvSpPr>
              <a:spLocks noChangeShapeType="1"/>
            </p:cNvSpPr>
            <p:nvPr/>
          </p:nvSpPr>
          <p:spPr bwMode="auto">
            <a:xfrm>
              <a:off x="636" y="92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581" y="236"/>
              <a:ext cx="244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1"/>
            <p:cNvSpPr txBox="1">
              <a:spLocks noChangeArrowheads="1"/>
            </p:cNvSpPr>
            <p:nvPr/>
          </p:nvSpPr>
          <p:spPr bwMode="auto">
            <a:xfrm>
              <a:off x="383" y="427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806" y="27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Text Box 23"/>
            <p:cNvSpPr txBox="1">
              <a:spLocks noChangeArrowheads="1"/>
            </p:cNvSpPr>
            <p:nvPr/>
          </p:nvSpPr>
          <p:spPr bwMode="auto">
            <a:xfrm>
              <a:off x="682" y="238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Text Box 24"/>
            <p:cNvSpPr txBox="1">
              <a:spLocks noChangeArrowheads="1"/>
            </p:cNvSpPr>
            <p:nvPr/>
          </p:nvSpPr>
          <p:spPr bwMode="auto">
            <a:xfrm>
              <a:off x="629" y="584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Text Box 25"/>
            <p:cNvSpPr txBox="1">
              <a:spLocks noChangeArrowheads="1"/>
            </p:cNvSpPr>
            <p:nvPr/>
          </p:nvSpPr>
          <p:spPr bwMode="auto">
            <a:xfrm>
              <a:off x="982" y="381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Text Box 26"/>
            <p:cNvSpPr txBox="1">
              <a:spLocks noChangeArrowheads="1"/>
            </p:cNvSpPr>
            <p:nvPr/>
          </p:nvSpPr>
          <p:spPr bwMode="auto">
            <a:xfrm>
              <a:off x="894" y="683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Text Box 27"/>
            <p:cNvSpPr txBox="1">
              <a:spLocks noChangeArrowheads="1"/>
            </p:cNvSpPr>
            <p:nvPr/>
          </p:nvSpPr>
          <p:spPr bwMode="auto">
            <a:xfrm>
              <a:off x="1217" y="438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Text Box 28"/>
            <p:cNvSpPr txBox="1">
              <a:spLocks noChangeArrowheads="1"/>
            </p:cNvSpPr>
            <p:nvPr/>
          </p:nvSpPr>
          <p:spPr bwMode="auto">
            <a:xfrm>
              <a:off x="795" y="905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438" y="73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1101" y="791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772" y="458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1101" y="80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5" name="Oval 11"/>
            <p:cNvSpPr>
              <a:spLocks noChangeArrowheads="1"/>
            </p:cNvSpPr>
            <p:nvPr/>
          </p:nvSpPr>
          <p:spPr bwMode="auto">
            <a:xfrm>
              <a:off x="438" y="791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63" name="Group 31"/>
          <p:cNvGrpSpPr/>
          <p:nvPr/>
        </p:nvGrpSpPr>
        <p:grpSpPr bwMode="auto">
          <a:xfrm>
            <a:off x="6308171" y="2640748"/>
            <a:ext cx="3610969" cy="3130077"/>
            <a:chOff x="0" y="0"/>
            <a:chExt cx="1429" cy="1363"/>
          </a:xfrm>
        </p:grpSpPr>
        <p:graphicFrame>
          <p:nvGraphicFramePr>
            <p:cNvPr id="64" name="Object 32"/>
            <p:cNvGraphicFramePr>
              <a:graphicFrameLocks noChangeAspect="1"/>
            </p:cNvGraphicFramePr>
            <p:nvPr/>
          </p:nvGraphicFramePr>
          <p:xfrm>
            <a:off x="209" y="218"/>
            <a:ext cx="1206" cy="11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4" imgW="1130300" imgH="1244600" progId="Equation.3">
                    <p:embed/>
                  </p:oleObj>
                </mc:Choice>
                <mc:Fallback>
                  <p:oleObj name="" r:id="rId4" imgW="1130300" imgH="12446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" y="218"/>
                          <a:ext cx="1206" cy="11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5" name="Group 33"/>
            <p:cNvGrpSpPr/>
            <p:nvPr/>
          </p:nvGrpSpPr>
          <p:grpSpPr bwMode="auto">
            <a:xfrm>
              <a:off x="227" y="0"/>
              <a:ext cx="1202" cy="253"/>
              <a:chOff x="0" y="0"/>
              <a:chExt cx="1202" cy="253"/>
            </a:xfrm>
          </p:grpSpPr>
          <p:grpSp>
            <p:nvGrpSpPr>
              <p:cNvPr id="72" name="Group 34"/>
              <p:cNvGrpSpPr/>
              <p:nvPr/>
            </p:nvGrpSpPr>
            <p:grpSpPr bwMode="auto">
              <a:xfrm>
                <a:off x="0" y="0"/>
                <a:ext cx="1005" cy="250"/>
                <a:chOff x="0" y="0"/>
                <a:chExt cx="1005" cy="250"/>
              </a:xfrm>
            </p:grpSpPr>
            <p:sp>
              <p:nvSpPr>
                <p:cNvPr id="74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713" y="0"/>
                  <a:ext cx="29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ym typeface="Wingdings" panose="05000000000000000000" pitchFamily="2" charset="2"/>
                    </a:rPr>
                    <a:t></a:t>
                  </a:r>
                  <a:endParaRPr kumimoji="1" lang="en-US" altLang="zh-CN" sz="2000"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7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68" y="0"/>
                  <a:ext cx="25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ym typeface="Wingdings" panose="05000000000000000000" pitchFamily="2" charset="2"/>
                    </a:rPr>
                    <a:t></a:t>
                  </a:r>
                  <a:endParaRPr kumimoji="1" lang="en-US" altLang="zh-CN" sz="2000"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76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46" y="0"/>
                  <a:ext cx="25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ym typeface="Wingdings" panose="05000000000000000000" pitchFamily="2" charset="2"/>
                    </a:rPr>
                    <a:t></a:t>
                  </a:r>
                  <a:endParaRPr kumimoji="1" lang="en-US" altLang="zh-CN" sz="2000"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7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25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ym typeface="Wingdings" panose="05000000000000000000" pitchFamily="2" charset="2"/>
                    </a:rPr>
                    <a:t></a:t>
                  </a:r>
                  <a:endParaRPr kumimoji="1" lang="en-US" altLang="zh-CN" sz="2000"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73" name="Text Box 37"/>
              <p:cNvSpPr txBox="1">
                <a:spLocks noChangeArrowheads="1"/>
              </p:cNvSpPr>
              <p:nvPr/>
            </p:nvSpPr>
            <p:spPr bwMode="auto">
              <a:xfrm>
                <a:off x="943" y="3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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66" name="Group 40"/>
            <p:cNvGrpSpPr/>
            <p:nvPr/>
          </p:nvGrpSpPr>
          <p:grpSpPr bwMode="auto">
            <a:xfrm>
              <a:off x="0" y="187"/>
              <a:ext cx="270" cy="1176"/>
              <a:chOff x="0" y="0"/>
              <a:chExt cx="270" cy="1176"/>
            </a:xfrm>
          </p:grpSpPr>
          <p:sp>
            <p:nvSpPr>
              <p:cNvPr id="67" name="Text Box 39"/>
              <p:cNvSpPr txBox="1">
                <a:spLocks noChangeArrowheads="1"/>
              </p:cNvSpPr>
              <p:nvPr/>
            </p:nvSpPr>
            <p:spPr bwMode="auto">
              <a:xfrm>
                <a:off x="10" y="0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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  <p:sp>
            <p:nvSpPr>
              <p:cNvPr id="68" name="Text Box 40"/>
              <p:cNvSpPr txBox="1">
                <a:spLocks noChangeArrowheads="1"/>
              </p:cNvSpPr>
              <p:nvPr/>
            </p:nvSpPr>
            <p:spPr bwMode="auto">
              <a:xfrm>
                <a:off x="11" y="234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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  <p:sp>
            <p:nvSpPr>
              <p:cNvPr id="69" name="Text Box 41"/>
              <p:cNvSpPr txBox="1">
                <a:spLocks noChangeArrowheads="1"/>
              </p:cNvSpPr>
              <p:nvPr/>
            </p:nvSpPr>
            <p:spPr bwMode="auto">
              <a:xfrm>
                <a:off x="0" y="467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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  <p:sp>
            <p:nvSpPr>
              <p:cNvPr id="70" name="Text Box 42"/>
              <p:cNvSpPr txBox="1">
                <a:spLocks noChangeArrowheads="1"/>
              </p:cNvSpPr>
              <p:nvPr/>
            </p:nvSpPr>
            <p:spPr bwMode="auto">
              <a:xfrm>
                <a:off x="11" y="690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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  <p:sp>
            <p:nvSpPr>
              <p:cNvPr id="71" name="Text Box 43"/>
              <p:cNvSpPr txBox="1">
                <a:spLocks noChangeArrowheads="1"/>
              </p:cNvSpPr>
              <p:nvPr/>
            </p:nvSpPr>
            <p:spPr bwMode="auto">
              <a:xfrm>
                <a:off x="4" y="926"/>
                <a:ext cx="2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ym typeface="Wingdings" panose="05000000000000000000" pitchFamily="2" charset="2"/>
                  </a:rPr>
                  <a:t></a:t>
                </a:r>
                <a:endParaRPr kumimoji="1" lang="en-US" altLang="zh-CN" sz="2000">
                  <a:sym typeface="Wingdings" panose="05000000000000000000" pitchFamily="2" charset="2"/>
                </a:endParaRPr>
              </a:p>
            </p:txBody>
          </p:sp>
        </p:grpSp>
      </p:grpSp>
      <p:sp>
        <p:nvSpPr>
          <p:cNvPr id="78" name="文本框 77"/>
          <p:cNvSpPr txBox="1"/>
          <p:nvPr/>
        </p:nvSpPr>
        <p:spPr>
          <a:xfrm>
            <a:off x="7080062" y="857295"/>
            <a:ext cx="4940082" cy="871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4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邻接矩阵适合存储什么样的图？</a:t>
            </a:r>
            <a:endParaRPr lang="en-US" altLang="zh-C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图的邻接矩阵存储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26724" y="1858392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kumimoji="1" lang="zh-CN" altLang="zh-CN">
              <a:latin typeface="Tahoma" panose="020B0604030504040204" pitchFamily="34" charset="0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82719" y="840533"/>
            <a:ext cx="5667638" cy="3170099"/>
          </a:xfrm>
          <a:prstGeom prst="rect">
            <a:avLst/>
          </a:prstGeom>
          <a:noFill/>
          <a:ln w="12700">
            <a:noFill/>
            <a:prstDash val="dash"/>
            <a:miter lim="800000"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rgbClr val="660033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图的类型定义：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NMAX  100        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图的顶点数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vexes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[NMAX+1]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顶点集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[NMAX+1][ NMAX+1];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邻接矩阵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 n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               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顶点数和边数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6239260" y="758807"/>
            <a:ext cx="5502634" cy="5660842"/>
          </a:xfrm>
          <a:prstGeom prst="rect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创建无向图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的邻接矩阵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算法思路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的存储空间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输入边数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输入顶点数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初始化顶点集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endParaRPr lang="en-US" altLang="zh-CN" sz="20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foreach k in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(1~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ga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输入顶点的数据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en-US" altLang="zh-CN" sz="20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en-US" altLang="zh-CN" sz="20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初始化邻接矩阵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创建边集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foreach k in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(1~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输入边的顶点偶对：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3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3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时间复杂度：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3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空间复杂度：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G(1)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7"/>
          <p:cNvGrpSpPr/>
          <p:nvPr/>
        </p:nvGrpSpPr>
        <p:grpSpPr bwMode="auto">
          <a:xfrm>
            <a:off x="450106" y="4193551"/>
            <a:ext cx="2382906" cy="2414569"/>
            <a:chOff x="383" y="27"/>
            <a:chExt cx="985" cy="1108"/>
          </a:xfrm>
        </p:grpSpPr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809" y="942"/>
              <a:ext cx="89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636" y="188"/>
              <a:ext cx="4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525" y="288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225" y="288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925" y="644"/>
              <a:ext cx="211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H="1">
              <a:off x="914" y="277"/>
              <a:ext cx="22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H="1">
              <a:off x="614" y="644"/>
              <a:ext cx="189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636" y="92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581" y="236"/>
              <a:ext cx="244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383" y="427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806" y="27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682" y="238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629" y="584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982" y="381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894" y="683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217" y="438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Text Box 28"/>
            <p:cNvSpPr txBox="1">
              <a:spLocks noChangeArrowheads="1"/>
            </p:cNvSpPr>
            <p:nvPr/>
          </p:nvSpPr>
          <p:spPr bwMode="auto">
            <a:xfrm>
              <a:off x="795" y="905"/>
              <a:ext cx="1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438" y="73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1101" y="791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772" y="458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1101" y="80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Oval 11"/>
            <p:cNvSpPr>
              <a:spLocks noChangeArrowheads="1"/>
            </p:cNvSpPr>
            <p:nvPr/>
          </p:nvSpPr>
          <p:spPr bwMode="auto">
            <a:xfrm>
              <a:off x="438" y="791"/>
              <a:ext cx="201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38" name="Object 32"/>
          <p:cNvGraphicFramePr>
            <a:graphicFrameLocks noChangeAspect="1"/>
          </p:cNvGraphicFramePr>
          <p:nvPr/>
        </p:nvGraphicFramePr>
        <p:xfrm>
          <a:off x="3008769" y="4192742"/>
          <a:ext cx="2332786" cy="2106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2" imgW="1130300" imgH="1244600" progId="Equation.3">
                  <p:embed/>
                </p:oleObj>
              </mc:Choice>
              <mc:Fallback>
                <p:oleObj name="" r:id="rId2" imgW="1130300" imgH="12446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769" y="4192742"/>
                        <a:ext cx="2332786" cy="2106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31210" y="781092"/>
            <a:ext cx="7102852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kumimoji="1" lang="zh-CN" altLang="en-US" sz="2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无向图的邻接表</a:t>
            </a:r>
            <a:endParaRPr kumimoji="1" lang="en-US" altLang="zh-CN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1" lang="zh-CN" altLang="en-US" sz="2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</a:t>
            </a:r>
            <a:endParaRPr kumimoji="1" lang="zh-CN" altLang="en-US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每个顶点的指针域指向边表的第一个结点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数据域存储顶点信息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顶点表结点，相当于边表头结点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1" lang="zh-CN" altLang="en-US" sz="2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边表</a:t>
            </a:r>
            <a:endParaRPr kumimoji="1" lang="zh-CN" altLang="en-US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把同一顶点发出的边链接在一起，每个结点代表一条边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边表结点保存着与某顶点关联的另一顶点，和指向下一表结点的指针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8075068" y="1700909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边表结点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4" name="Group 91"/>
          <p:cNvGraphicFramePr>
            <a:graphicFrameLocks noGrp="1"/>
          </p:cNvGraphicFramePr>
          <p:nvPr/>
        </p:nvGraphicFramePr>
        <p:xfrm>
          <a:off x="7697776" y="1155444"/>
          <a:ext cx="2052637" cy="490538"/>
        </p:xfrm>
        <a:graphic>
          <a:graphicData uri="http://schemas.openxmlformats.org/drawingml/2006/table">
            <a:tbl>
              <a:tblPr/>
              <a:tblGrid>
                <a:gridCol w="1027112"/>
                <a:gridCol w="1025525"/>
              </a:tblGrid>
              <a:tr h="490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head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Group 92"/>
          <p:cNvGraphicFramePr>
            <a:graphicFrameLocks noGrp="1"/>
          </p:cNvGraphicFramePr>
          <p:nvPr/>
        </p:nvGraphicFramePr>
        <p:xfrm>
          <a:off x="7695657" y="2073167"/>
          <a:ext cx="2078460" cy="490538"/>
        </p:xfrm>
        <a:graphic>
          <a:graphicData uri="http://schemas.openxmlformats.org/drawingml/2006/table">
            <a:tbl>
              <a:tblPr/>
              <a:tblGrid>
                <a:gridCol w="1023242"/>
                <a:gridCol w="1055218"/>
              </a:tblGrid>
              <a:tr h="490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vertex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986103" y="3813636"/>
            <a:ext cx="3791719" cy="2271101"/>
            <a:chOff x="2788807" y="3009412"/>
            <a:chExt cx="3791719" cy="2271101"/>
          </a:xfrm>
        </p:grpSpPr>
        <p:grpSp>
          <p:nvGrpSpPr>
            <p:cNvPr id="66" name="Group 23"/>
            <p:cNvGrpSpPr/>
            <p:nvPr/>
          </p:nvGrpSpPr>
          <p:grpSpPr bwMode="auto">
            <a:xfrm>
              <a:off x="2788807" y="3451713"/>
              <a:ext cx="1584325" cy="1822450"/>
              <a:chOff x="0" y="0"/>
              <a:chExt cx="575" cy="1920"/>
            </a:xfrm>
          </p:grpSpPr>
          <p:grpSp>
            <p:nvGrpSpPr>
              <p:cNvPr id="67" name="Group 24"/>
              <p:cNvGrpSpPr/>
              <p:nvPr/>
            </p:nvGrpSpPr>
            <p:grpSpPr bwMode="auto">
              <a:xfrm>
                <a:off x="0" y="0"/>
                <a:ext cx="308" cy="480"/>
                <a:chOff x="0" y="0"/>
                <a:chExt cx="308" cy="480"/>
              </a:xfrm>
            </p:grpSpPr>
            <p:sp>
              <p:nvSpPr>
                <p:cNvPr id="116" name="Rectangle 25"/>
                <p:cNvSpPr>
                  <a:spLocks noChangeArrowheads="1"/>
                </p:cNvSpPr>
                <p:nvPr/>
              </p:nvSpPr>
              <p:spPr bwMode="auto">
                <a:xfrm>
                  <a:off x="100" y="0"/>
                  <a:ext cx="16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08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8" name="Group 27"/>
              <p:cNvGrpSpPr/>
              <p:nvPr/>
            </p:nvGrpSpPr>
            <p:grpSpPr bwMode="auto">
              <a:xfrm>
                <a:off x="308" y="0"/>
                <a:ext cx="267" cy="480"/>
                <a:chOff x="308" y="0"/>
                <a:chExt cx="267" cy="480"/>
              </a:xfrm>
            </p:grpSpPr>
            <p:sp>
              <p:nvSpPr>
                <p:cNvPr id="114" name="Rectangle 28"/>
                <p:cNvSpPr>
                  <a:spLocks noChangeArrowheads="1"/>
                </p:cNvSpPr>
                <p:nvPr/>
              </p:nvSpPr>
              <p:spPr bwMode="auto">
                <a:xfrm>
                  <a:off x="351" y="0"/>
                  <a:ext cx="1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Rectangle 29"/>
                <p:cNvSpPr>
                  <a:spLocks noChangeArrowheads="1"/>
                </p:cNvSpPr>
                <p:nvPr/>
              </p:nvSpPr>
              <p:spPr bwMode="auto">
                <a:xfrm>
                  <a:off x="308" y="0"/>
                  <a:ext cx="267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" name="Group 30"/>
              <p:cNvGrpSpPr/>
              <p:nvPr/>
            </p:nvGrpSpPr>
            <p:grpSpPr bwMode="auto">
              <a:xfrm>
                <a:off x="0" y="480"/>
                <a:ext cx="308" cy="480"/>
                <a:chOff x="0" y="480"/>
                <a:chExt cx="308" cy="480"/>
              </a:xfrm>
            </p:grpSpPr>
            <p:sp>
              <p:nvSpPr>
                <p:cNvPr id="86" name="Rectangle 31"/>
                <p:cNvSpPr>
                  <a:spLocks noChangeArrowheads="1"/>
                </p:cNvSpPr>
                <p:nvPr/>
              </p:nvSpPr>
              <p:spPr bwMode="auto">
                <a:xfrm>
                  <a:off x="100" y="480"/>
                  <a:ext cx="16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480"/>
                  <a:ext cx="308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Group 33"/>
              <p:cNvGrpSpPr/>
              <p:nvPr/>
            </p:nvGrpSpPr>
            <p:grpSpPr bwMode="auto">
              <a:xfrm>
                <a:off x="308" y="480"/>
                <a:ext cx="267" cy="480"/>
                <a:chOff x="308" y="480"/>
                <a:chExt cx="267" cy="480"/>
              </a:xfrm>
            </p:grpSpPr>
            <p:sp>
              <p:nvSpPr>
                <p:cNvPr id="83" name="Rectangle 34"/>
                <p:cNvSpPr>
                  <a:spLocks noChangeArrowheads="1"/>
                </p:cNvSpPr>
                <p:nvPr/>
              </p:nvSpPr>
              <p:spPr bwMode="auto">
                <a:xfrm>
                  <a:off x="351" y="480"/>
                  <a:ext cx="1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Rectangle 35"/>
                <p:cNvSpPr>
                  <a:spLocks noChangeArrowheads="1"/>
                </p:cNvSpPr>
                <p:nvPr/>
              </p:nvSpPr>
              <p:spPr bwMode="auto">
                <a:xfrm>
                  <a:off x="308" y="480"/>
                  <a:ext cx="267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" name="Group 36"/>
              <p:cNvGrpSpPr/>
              <p:nvPr/>
            </p:nvGrpSpPr>
            <p:grpSpPr bwMode="auto">
              <a:xfrm>
                <a:off x="0" y="960"/>
                <a:ext cx="308" cy="480"/>
                <a:chOff x="0" y="960"/>
                <a:chExt cx="308" cy="480"/>
              </a:xfrm>
            </p:grpSpPr>
            <p:sp>
              <p:nvSpPr>
                <p:cNvPr id="81" name="Rectangle 37"/>
                <p:cNvSpPr>
                  <a:spLocks noChangeArrowheads="1"/>
                </p:cNvSpPr>
                <p:nvPr/>
              </p:nvSpPr>
              <p:spPr bwMode="auto">
                <a:xfrm>
                  <a:off x="100" y="960"/>
                  <a:ext cx="16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960"/>
                  <a:ext cx="308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" name="Group 39"/>
              <p:cNvGrpSpPr/>
              <p:nvPr/>
            </p:nvGrpSpPr>
            <p:grpSpPr bwMode="auto">
              <a:xfrm>
                <a:off x="308" y="960"/>
                <a:ext cx="267" cy="480"/>
                <a:chOff x="308" y="960"/>
                <a:chExt cx="267" cy="480"/>
              </a:xfrm>
            </p:grpSpPr>
            <p:sp>
              <p:nvSpPr>
                <p:cNvPr id="79" name="Rectangle 40"/>
                <p:cNvSpPr>
                  <a:spLocks noChangeArrowheads="1"/>
                </p:cNvSpPr>
                <p:nvPr/>
              </p:nvSpPr>
              <p:spPr bwMode="auto">
                <a:xfrm>
                  <a:off x="351" y="960"/>
                  <a:ext cx="1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Rectangle 41"/>
                <p:cNvSpPr>
                  <a:spLocks noChangeArrowheads="1"/>
                </p:cNvSpPr>
                <p:nvPr/>
              </p:nvSpPr>
              <p:spPr bwMode="auto">
                <a:xfrm>
                  <a:off x="308" y="960"/>
                  <a:ext cx="267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3" name="Group 42"/>
              <p:cNvGrpSpPr/>
              <p:nvPr/>
            </p:nvGrpSpPr>
            <p:grpSpPr bwMode="auto">
              <a:xfrm>
                <a:off x="0" y="1440"/>
                <a:ext cx="308" cy="480"/>
                <a:chOff x="0" y="1440"/>
                <a:chExt cx="308" cy="480"/>
              </a:xfrm>
            </p:grpSpPr>
            <p:sp>
              <p:nvSpPr>
                <p:cNvPr id="77" name="Rectangle 43"/>
                <p:cNvSpPr>
                  <a:spLocks noChangeArrowheads="1"/>
                </p:cNvSpPr>
                <p:nvPr/>
              </p:nvSpPr>
              <p:spPr bwMode="auto">
                <a:xfrm>
                  <a:off x="100" y="1440"/>
                  <a:ext cx="16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1440"/>
                  <a:ext cx="308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45"/>
              <p:cNvGrpSpPr/>
              <p:nvPr/>
            </p:nvGrpSpPr>
            <p:grpSpPr bwMode="auto">
              <a:xfrm>
                <a:off x="308" y="1440"/>
                <a:ext cx="267" cy="480"/>
                <a:chOff x="308" y="1440"/>
                <a:chExt cx="267" cy="480"/>
              </a:xfrm>
            </p:grpSpPr>
            <p:sp>
              <p:nvSpPr>
                <p:cNvPr id="75" name="Rectangle 46"/>
                <p:cNvSpPr>
                  <a:spLocks noChangeArrowheads="1"/>
                </p:cNvSpPr>
                <p:nvPr/>
              </p:nvSpPr>
              <p:spPr bwMode="auto">
                <a:xfrm>
                  <a:off x="351" y="1440"/>
                  <a:ext cx="1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11430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just">
                    <a:defRPr/>
                  </a:pP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ectangle 47"/>
                <p:cNvSpPr>
                  <a:spLocks noChangeArrowheads="1"/>
                </p:cNvSpPr>
                <p:nvPr/>
              </p:nvSpPr>
              <p:spPr bwMode="auto">
                <a:xfrm>
                  <a:off x="308" y="1440"/>
                  <a:ext cx="267" cy="480"/>
                </a:xfrm>
                <a:prstGeom prst="rect">
                  <a:avLst/>
                </a:prstGeom>
                <a:noFill/>
                <a:ln w="25400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rgbClr val="660033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8" name="Group 48"/>
            <p:cNvGrpSpPr/>
            <p:nvPr/>
          </p:nvGrpSpPr>
          <p:grpSpPr bwMode="auto">
            <a:xfrm>
              <a:off x="4157232" y="3451713"/>
              <a:ext cx="2368550" cy="1828800"/>
              <a:chOff x="4658" y="11033"/>
              <a:chExt cx="3240" cy="2340"/>
            </a:xfrm>
          </p:grpSpPr>
          <p:sp>
            <p:nvSpPr>
              <p:cNvPr id="119" name="Rectangle 49"/>
              <p:cNvSpPr>
                <a:spLocks noChangeArrowheads="1"/>
              </p:cNvSpPr>
              <p:nvPr/>
            </p:nvSpPr>
            <p:spPr bwMode="auto">
              <a:xfrm>
                <a:off x="5199" y="11033"/>
                <a:ext cx="1079" cy="467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Rectangle 50"/>
              <p:cNvSpPr>
                <a:spLocks noChangeArrowheads="1"/>
              </p:cNvSpPr>
              <p:nvPr/>
            </p:nvSpPr>
            <p:spPr bwMode="auto">
              <a:xfrm>
                <a:off x="5199" y="11657"/>
                <a:ext cx="1079" cy="469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Rectangle 51"/>
              <p:cNvSpPr>
                <a:spLocks noChangeArrowheads="1"/>
              </p:cNvSpPr>
              <p:nvPr/>
            </p:nvSpPr>
            <p:spPr bwMode="auto">
              <a:xfrm>
                <a:off x="5199" y="12280"/>
                <a:ext cx="1079" cy="469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Rectangle 52"/>
              <p:cNvSpPr>
                <a:spLocks noChangeArrowheads="1"/>
              </p:cNvSpPr>
              <p:nvPr/>
            </p:nvSpPr>
            <p:spPr bwMode="auto">
              <a:xfrm>
                <a:off x="5199" y="12906"/>
                <a:ext cx="1079" cy="467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Rectangle 53"/>
              <p:cNvSpPr>
                <a:spLocks noChangeArrowheads="1"/>
              </p:cNvSpPr>
              <p:nvPr/>
            </p:nvSpPr>
            <p:spPr bwMode="auto">
              <a:xfrm>
                <a:off x="6819" y="11033"/>
                <a:ext cx="1079" cy="467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    ^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Rectangle 54"/>
              <p:cNvSpPr>
                <a:spLocks noChangeArrowheads="1"/>
              </p:cNvSpPr>
              <p:nvPr/>
            </p:nvSpPr>
            <p:spPr bwMode="auto">
              <a:xfrm>
                <a:off x="6819" y="11657"/>
                <a:ext cx="1079" cy="469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    ^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55"/>
              <p:cNvSpPr>
                <a:spLocks noChangeArrowheads="1"/>
              </p:cNvSpPr>
              <p:nvPr/>
            </p:nvSpPr>
            <p:spPr bwMode="auto">
              <a:xfrm>
                <a:off x="6819" y="12280"/>
                <a:ext cx="1079" cy="469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    ^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Rectangle 56"/>
              <p:cNvSpPr>
                <a:spLocks noChangeArrowheads="1"/>
              </p:cNvSpPr>
              <p:nvPr/>
            </p:nvSpPr>
            <p:spPr bwMode="auto">
              <a:xfrm>
                <a:off x="6819" y="12906"/>
                <a:ext cx="1079" cy="467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just">
                  <a:defRPr/>
                </a:pPr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    ^</a:t>
                </a:r>
                <a:endPara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Line 57"/>
              <p:cNvSpPr>
                <a:spLocks noChangeShapeType="1"/>
              </p:cNvSpPr>
              <p:nvPr/>
            </p:nvSpPr>
            <p:spPr bwMode="auto">
              <a:xfrm>
                <a:off x="5738" y="11033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Line 58"/>
              <p:cNvSpPr>
                <a:spLocks noChangeShapeType="1"/>
              </p:cNvSpPr>
              <p:nvPr/>
            </p:nvSpPr>
            <p:spPr bwMode="auto">
              <a:xfrm>
                <a:off x="7358" y="11033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Line 59"/>
              <p:cNvSpPr>
                <a:spLocks noChangeShapeType="1"/>
              </p:cNvSpPr>
              <p:nvPr/>
            </p:nvSpPr>
            <p:spPr bwMode="auto">
              <a:xfrm>
                <a:off x="7358" y="11657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Line 60"/>
              <p:cNvSpPr>
                <a:spLocks noChangeShapeType="1"/>
              </p:cNvSpPr>
              <p:nvPr/>
            </p:nvSpPr>
            <p:spPr bwMode="auto">
              <a:xfrm>
                <a:off x="7358" y="12281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Line 61"/>
              <p:cNvSpPr>
                <a:spLocks noChangeShapeType="1"/>
              </p:cNvSpPr>
              <p:nvPr/>
            </p:nvSpPr>
            <p:spPr bwMode="auto">
              <a:xfrm>
                <a:off x="7358" y="12905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Line 62"/>
              <p:cNvSpPr>
                <a:spLocks noChangeShapeType="1"/>
              </p:cNvSpPr>
              <p:nvPr/>
            </p:nvSpPr>
            <p:spPr bwMode="auto">
              <a:xfrm>
                <a:off x="5738" y="12905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Line 63"/>
              <p:cNvSpPr>
                <a:spLocks noChangeShapeType="1"/>
              </p:cNvSpPr>
              <p:nvPr/>
            </p:nvSpPr>
            <p:spPr bwMode="auto">
              <a:xfrm>
                <a:off x="5738" y="11657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Line 64"/>
              <p:cNvSpPr>
                <a:spLocks noChangeShapeType="1"/>
              </p:cNvSpPr>
              <p:nvPr/>
            </p:nvSpPr>
            <p:spPr bwMode="auto">
              <a:xfrm>
                <a:off x="5738" y="12281"/>
                <a:ext cx="0" cy="4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Line 65"/>
              <p:cNvSpPr>
                <a:spLocks noChangeShapeType="1"/>
              </p:cNvSpPr>
              <p:nvPr/>
            </p:nvSpPr>
            <p:spPr bwMode="auto">
              <a:xfrm>
                <a:off x="4658" y="11189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Line 66"/>
              <p:cNvSpPr>
                <a:spLocks noChangeShapeType="1"/>
              </p:cNvSpPr>
              <p:nvPr/>
            </p:nvSpPr>
            <p:spPr bwMode="auto">
              <a:xfrm>
                <a:off x="6098" y="11189"/>
                <a:ext cx="7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Line 67"/>
              <p:cNvSpPr>
                <a:spLocks noChangeShapeType="1"/>
              </p:cNvSpPr>
              <p:nvPr/>
            </p:nvSpPr>
            <p:spPr bwMode="auto">
              <a:xfrm>
                <a:off x="6098" y="11813"/>
                <a:ext cx="7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Line 68"/>
              <p:cNvSpPr>
                <a:spLocks noChangeShapeType="1"/>
              </p:cNvSpPr>
              <p:nvPr/>
            </p:nvSpPr>
            <p:spPr bwMode="auto">
              <a:xfrm>
                <a:off x="6098" y="12437"/>
                <a:ext cx="7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Line 69"/>
              <p:cNvSpPr>
                <a:spLocks noChangeShapeType="1"/>
              </p:cNvSpPr>
              <p:nvPr/>
            </p:nvSpPr>
            <p:spPr bwMode="auto">
              <a:xfrm>
                <a:off x="6098" y="13061"/>
                <a:ext cx="72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Line 70"/>
              <p:cNvSpPr>
                <a:spLocks noChangeShapeType="1"/>
              </p:cNvSpPr>
              <p:nvPr/>
            </p:nvSpPr>
            <p:spPr bwMode="auto">
              <a:xfrm>
                <a:off x="4658" y="11813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Line 71"/>
              <p:cNvSpPr>
                <a:spLocks noChangeShapeType="1"/>
              </p:cNvSpPr>
              <p:nvPr/>
            </p:nvSpPr>
            <p:spPr bwMode="auto">
              <a:xfrm>
                <a:off x="4658" y="12437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Line 72"/>
              <p:cNvSpPr>
                <a:spLocks noChangeShapeType="1"/>
              </p:cNvSpPr>
              <p:nvPr/>
            </p:nvSpPr>
            <p:spPr bwMode="auto">
              <a:xfrm>
                <a:off x="4658" y="13061"/>
                <a:ext cx="54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4" name="Rectangle 73"/>
            <p:cNvSpPr>
              <a:spLocks noChangeArrowheads="1"/>
            </p:cNvSpPr>
            <p:nvPr/>
          </p:nvSpPr>
          <p:spPr bwMode="auto">
            <a:xfrm>
              <a:off x="2913401" y="3009412"/>
              <a:ext cx="3667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1143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    head   vertex next</a:t>
              </a:r>
              <a:endPara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5" name="Text Box 84"/>
          <p:cNvSpPr txBox="1">
            <a:spLocks noChangeArrowheads="1"/>
          </p:cNvSpPr>
          <p:nvPr/>
        </p:nvSpPr>
        <p:spPr bwMode="auto">
          <a:xfrm>
            <a:off x="7878387" y="781874"/>
            <a:ext cx="1728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顶点表结点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2" y="4141535"/>
            <a:ext cx="1477725" cy="1985060"/>
          </a:xfrm>
          <a:prstGeom prst="rect">
            <a:avLst/>
          </a:prstGeom>
        </p:spPr>
      </p:pic>
      <p:grpSp>
        <p:nvGrpSpPr>
          <p:cNvPr id="188" name="Group 19"/>
          <p:cNvGrpSpPr/>
          <p:nvPr/>
        </p:nvGrpSpPr>
        <p:grpSpPr bwMode="auto">
          <a:xfrm>
            <a:off x="9954626" y="983603"/>
            <a:ext cx="1644359" cy="1585257"/>
            <a:chOff x="0" y="0"/>
            <a:chExt cx="863" cy="930"/>
          </a:xfrm>
        </p:grpSpPr>
        <p:sp>
          <p:nvSpPr>
            <p:cNvPr id="189" name="Oval 18"/>
            <p:cNvSpPr>
              <a:spLocks noChangeArrowheads="1"/>
            </p:cNvSpPr>
            <p:nvPr/>
          </p:nvSpPr>
          <p:spPr bwMode="auto">
            <a:xfrm>
              <a:off x="0" y="0"/>
              <a:ext cx="200" cy="2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</a:t>
              </a:r>
              <a:endParaRPr kumimoji="1"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2" name="Oval 21"/>
            <p:cNvSpPr>
              <a:spLocks noChangeArrowheads="1"/>
            </p:cNvSpPr>
            <p:nvPr/>
          </p:nvSpPr>
          <p:spPr bwMode="auto">
            <a:xfrm>
              <a:off x="663" y="7"/>
              <a:ext cx="200" cy="2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</a:t>
              </a:r>
              <a:endParaRPr kumimoji="1"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5" name="Line 24"/>
            <p:cNvSpPr>
              <a:spLocks noChangeShapeType="1"/>
            </p:cNvSpPr>
            <p:nvPr/>
          </p:nvSpPr>
          <p:spPr bwMode="auto">
            <a:xfrm>
              <a:off x="198" y="115"/>
              <a:ext cx="4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Line 25"/>
            <p:cNvSpPr>
              <a:spLocks noChangeShapeType="1"/>
            </p:cNvSpPr>
            <p:nvPr/>
          </p:nvSpPr>
          <p:spPr bwMode="auto">
            <a:xfrm>
              <a:off x="87" y="215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Line 26"/>
            <p:cNvSpPr>
              <a:spLocks noChangeShapeType="1"/>
            </p:cNvSpPr>
            <p:nvPr/>
          </p:nvSpPr>
          <p:spPr bwMode="auto">
            <a:xfrm>
              <a:off x="787" y="215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Line 27"/>
            <p:cNvSpPr>
              <a:spLocks noChangeShapeType="1"/>
            </p:cNvSpPr>
            <p:nvPr/>
          </p:nvSpPr>
          <p:spPr bwMode="auto">
            <a:xfrm>
              <a:off x="487" y="571"/>
              <a:ext cx="211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Line 28"/>
            <p:cNvSpPr>
              <a:spLocks noChangeShapeType="1"/>
            </p:cNvSpPr>
            <p:nvPr/>
          </p:nvSpPr>
          <p:spPr bwMode="auto">
            <a:xfrm flipH="1">
              <a:off x="476" y="204"/>
              <a:ext cx="22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Line 29"/>
            <p:cNvSpPr>
              <a:spLocks noChangeShapeType="1"/>
            </p:cNvSpPr>
            <p:nvPr/>
          </p:nvSpPr>
          <p:spPr bwMode="auto">
            <a:xfrm flipH="1">
              <a:off x="176" y="571"/>
              <a:ext cx="189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Oval 19"/>
            <p:cNvSpPr>
              <a:spLocks noChangeArrowheads="1"/>
            </p:cNvSpPr>
            <p:nvPr/>
          </p:nvSpPr>
          <p:spPr bwMode="auto">
            <a:xfrm>
              <a:off x="653" y="718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</a:t>
              </a:r>
              <a:endPara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12" y="699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d</a:t>
              </a:r>
              <a:endPara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1" name="Oval 20"/>
            <p:cNvSpPr>
              <a:spLocks noChangeArrowheads="1"/>
            </p:cNvSpPr>
            <p:nvPr/>
          </p:nvSpPr>
          <p:spPr bwMode="auto">
            <a:xfrm>
              <a:off x="334" y="385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</a:t>
              </a:r>
              <a:endParaRPr kumimoji="1"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201" name="Object 338"/>
          <p:cNvGraphicFramePr>
            <a:graphicFrameLocks noChangeAspect="1"/>
          </p:cNvGraphicFramePr>
          <p:nvPr/>
        </p:nvGraphicFramePr>
        <p:xfrm>
          <a:off x="6414179" y="3671831"/>
          <a:ext cx="5349547" cy="255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3" imgW="4765040" imgH="2221865" progId="Visio.Drawing.11">
                  <p:embed/>
                </p:oleObj>
              </mc:Choice>
              <mc:Fallback>
                <p:oleObj name="Visio" r:id="rId3" imgW="4765040" imgH="2221865" progId="Visio.Drawing.11">
                  <p:embed/>
                  <p:pic>
                    <p:nvPicPr>
                      <p:cNvPr id="0" name="Object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4179" y="3671831"/>
                        <a:ext cx="5349547" cy="255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文本框 83"/>
          <p:cNvSpPr txBox="1"/>
          <p:nvPr/>
        </p:nvSpPr>
        <p:spPr>
          <a:xfrm>
            <a:off x="7695657" y="2794900"/>
            <a:ext cx="4165133" cy="710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无向图邻接表</a:t>
            </a:r>
            <a:r>
              <a:rPr lang="zh-CN" altLang="en-US" b="1" i="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存储的主要问题是什么？</a:t>
            </a:r>
            <a:endParaRPr lang="en-US" altLang="zh-CN" b="1" i="0" dirty="0">
              <a:ln>
                <a:solidFill>
                  <a:srgbClr val="C00000"/>
                </a:solidFill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altLang="zh-CN" sz="28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Brief Introduction</a:t>
            </a:r>
            <a:endParaRPr lang="zh-CN" altLang="zh-CN" sz="28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2" y="6511797"/>
            <a:ext cx="1403072" cy="287566"/>
          </a:xfrm>
          <a:prstGeom prst="rect">
            <a:avLst/>
          </a:prstGeo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319520" y="808507"/>
            <a:ext cx="5700623" cy="20960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000" dirty="0">
                <a:latin typeface="Times New Roman" panose="02020603050405020304" pitchFamily="18" charset="0"/>
              </a:rPr>
              <a:t>本章教学时长约</a:t>
            </a:r>
            <a:r>
              <a:rPr lang="en-US" altLang="zh-CN" sz="2000" dirty="0">
                <a:latin typeface="Times New Roman" panose="02020603050405020304" pitchFamily="18" charset="0"/>
              </a:rPr>
              <a:t>6H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</a:rPr>
              <a:t>蓝色标题：本课程课内实验、课堂演示的内容，要求学生必须熟练掌握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</a:rPr>
              <a:t>橙色标题：学生课外自主学习，查阅资料，不在课堂讲授，但需根据情况进行课外答疑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</a:rPr>
              <a:t>本章教学中穿插课堂小测试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554" y="4284925"/>
            <a:ext cx="5828052" cy="1883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准确掌握和应用图的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相关概念、术语，能够</a:t>
            </a:r>
            <a:r>
              <a:rPr lang="zh-CN" altLang="en-US" b="1" dirty="0">
                <a:solidFill>
                  <a:srgbClr val="2679D9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在问题的分析、描述中准确使用相关概念和术语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，能够根据概念和术语的内涵，</a:t>
            </a:r>
            <a:r>
              <a:rPr lang="zh-CN" altLang="en-US" b="1" dirty="0">
                <a:solidFill>
                  <a:srgbClr val="2679D9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进行问题分析或判断</a:t>
            </a:r>
            <a:endParaRPr lang="en-US" altLang="zh-CN" b="1" dirty="0">
              <a:solidFill>
                <a:srgbClr val="2679D9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能够将问题中具有图结构的数据关系，</a:t>
            </a:r>
            <a:r>
              <a:rPr lang="zh-CN" altLang="en-US" b="1" dirty="0">
                <a:solidFill>
                  <a:srgbClr val="2679D9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抽象为图结构，实现存储，访问，以及图的基本运算</a:t>
            </a:r>
            <a:endParaRPr lang="en-US" altLang="zh-CN" b="1" dirty="0">
              <a:solidFill>
                <a:srgbClr val="2679D9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679D9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能够实现图的常用算法</a:t>
            </a:r>
            <a:endParaRPr lang="en-US" altLang="zh-CN" b="1" dirty="0">
              <a:solidFill>
                <a:srgbClr val="2679D9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2554" y="3824195"/>
            <a:ext cx="5828052" cy="4607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教学目标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84571" y="781001"/>
            <a:ext cx="1835573" cy="447631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学习建议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2554" y="816366"/>
            <a:ext cx="5828052" cy="2959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图的概念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图的存储结构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图的遍历方法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找最短路径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关键路径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拓扑排序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2554" y="808507"/>
            <a:ext cx="5828052" cy="4476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教学内容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50" y="2355544"/>
            <a:ext cx="4930561" cy="399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7" name="Text Box 104"/>
          <p:cNvSpPr txBox="1">
            <a:spLocks noChangeArrowheads="1"/>
          </p:cNvSpPr>
          <p:nvPr/>
        </p:nvSpPr>
        <p:spPr bwMode="auto">
          <a:xfrm>
            <a:off x="286227" y="755797"/>
            <a:ext cx="7445486" cy="209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有向图的</a:t>
            </a:r>
            <a:r>
              <a:rPr kumimoji="1" lang="zh-CN" altLang="en-US" sz="2000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邻接表</a:t>
            </a:r>
            <a:endParaRPr kumimoji="1" lang="en-US" altLang="zh-CN" sz="20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有向图的</a:t>
            </a:r>
            <a:r>
              <a:rPr kumimoji="1" lang="zh-CN" altLang="en-US" sz="2000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逆邻接表</a:t>
            </a:r>
            <a:endParaRPr kumimoji="1" lang="zh-CN" altLang="en-US" sz="2000" b="1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对每个顶点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建立以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为头的弧的单链表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有向图中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的出度：第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个边表的结点数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的入度：所有边表中，邻接点是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的结点个数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Object 105"/>
          <p:cNvGraphicFramePr>
            <a:graphicFrameLocks noChangeAspect="1"/>
          </p:cNvGraphicFramePr>
          <p:nvPr/>
        </p:nvGraphicFramePr>
        <p:xfrm>
          <a:off x="3384716" y="2757432"/>
          <a:ext cx="4241902" cy="369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2" imgW="3410585" imgH="3084195" progId="Visio.Drawing.11">
                  <p:embed/>
                </p:oleObj>
              </mc:Choice>
              <mc:Fallback>
                <p:oleObj name="Visio" r:id="rId2" imgW="3410585" imgH="3084195" progId="Visio.Drawing.11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716" y="2757432"/>
                        <a:ext cx="4241902" cy="3696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63"/>
          <p:cNvGrpSpPr/>
          <p:nvPr/>
        </p:nvGrpSpPr>
        <p:grpSpPr bwMode="auto">
          <a:xfrm>
            <a:off x="9165988" y="2978392"/>
            <a:ext cx="2519362" cy="879127"/>
            <a:chOff x="4622" y="4313"/>
            <a:chExt cx="3240" cy="1092"/>
          </a:xfrm>
        </p:grpSpPr>
        <p:sp>
          <p:nvSpPr>
            <p:cNvPr id="30" name="Rectangle 64"/>
            <p:cNvSpPr>
              <a:spLocks noChangeArrowheads="1"/>
            </p:cNvSpPr>
            <p:nvPr/>
          </p:nvSpPr>
          <p:spPr bwMode="auto">
            <a:xfrm>
              <a:off x="5163" y="4313"/>
              <a:ext cx="108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^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65"/>
            <p:cNvSpPr>
              <a:spLocks noChangeArrowheads="1"/>
            </p:cNvSpPr>
            <p:nvPr/>
          </p:nvSpPr>
          <p:spPr bwMode="auto">
            <a:xfrm>
              <a:off x="5163" y="4938"/>
              <a:ext cx="108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66"/>
            <p:cNvSpPr>
              <a:spLocks noChangeArrowheads="1"/>
            </p:cNvSpPr>
            <p:nvPr/>
          </p:nvSpPr>
          <p:spPr bwMode="auto">
            <a:xfrm>
              <a:off x="6782" y="4938"/>
              <a:ext cx="108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    ^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67"/>
            <p:cNvSpPr>
              <a:spLocks noChangeShapeType="1"/>
            </p:cNvSpPr>
            <p:nvPr/>
          </p:nvSpPr>
          <p:spPr bwMode="auto">
            <a:xfrm>
              <a:off x="5702" y="4313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68"/>
            <p:cNvSpPr>
              <a:spLocks noChangeShapeType="1"/>
            </p:cNvSpPr>
            <p:nvPr/>
          </p:nvSpPr>
          <p:spPr bwMode="auto">
            <a:xfrm>
              <a:off x="7322" y="4937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69"/>
            <p:cNvSpPr>
              <a:spLocks noChangeShapeType="1"/>
            </p:cNvSpPr>
            <p:nvPr/>
          </p:nvSpPr>
          <p:spPr bwMode="auto">
            <a:xfrm>
              <a:off x="5702" y="4937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70"/>
            <p:cNvSpPr>
              <a:spLocks noChangeShapeType="1"/>
            </p:cNvSpPr>
            <p:nvPr/>
          </p:nvSpPr>
          <p:spPr bwMode="auto">
            <a:xfrm>
              <a:off x="4622" y="4469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71"/>
            <p:cNvSpPr>
              <a:spLocks noChangeShapeType="1"/>
            </p:cNvSpPr>
            <p:nvPr/>
          </p:nvSpPr>
          <p:spPr bwMode="auto">
            <a:xfrm>
              <a:off x="6062" y="5093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72"/>
            <p:cNvSpPr>
              <a:spLocks noChangeShapeType="1"/>
            </p:cNvSpPr>
            <p:nvPr/>
          </p:nvSpPr>
          <p:spPr bwMode="auto">
            <a:xfrm>
              <a:off x="4622" y="5093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9" name="Group 73"/>
          <p:cNvGraphicFramePr>
            <a:graphicFrameLocks noGrp="1"/>
          </p:cNvGraphicFramePr>
          <p:nvPr/>
        </p:nvGraphicFramePr>
        <p:xfrm>
          <a:off x="8250094" y="2867505"/>
          <a:ext cx="1152525" cy="1482725"/>
        </p:xfrm>
        <a:graphic>
          <a:graphicData uri="http://schemas.openxmlformats.org/drawingml/2006/table">
            <a:tbl>
              <a:tblPr/>
              <a:tblGrid>
                <a:gridCol w="576262"/>
                <a:gridCol w="576263"/>
              </a:tblGrid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^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0" name="Group 87"/>
          <p:cNvGrpSpPr/>
          <p:nvPr/>
        </p:nvGrpSpPr>
        <p:grpSpPr bwMode="auto">
          <a:xfrm>
            <a:off x="9259744" y="4994704"/>
            <a:ext cx="1366837" cy="1233406"/>
            <a:chOff x="4082" y="1828"/>
            <a:chExt cx="1656" cy="1717"/>
          </a:xfrm>
        </p:grpSpPr>
        <p:sp>
          <p:nvSpPr>
            <p:cNvPr id="41" name="Rectangle 88"/>
            <p:cNvSpPr>
              <a:spLocks noChangeArrowheads="1"/>
            </p:cNvSpPr>
            <p:nvPr/>
          </p:nvSpPr>
          <p:spPr bwMode="auto">
            <a:xfrm>
              <a:off x="4622" y="1828"/>
              <a:ext cx="1079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^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89"/>
            <p:cNvSpPr>
              <a:spLocks noChangeArrowheads="1"/>
            </p:cNvSpPr>
            <p:nvPr/>
          </p:nvSpPr>
          <p:spPr bwMode="auto">
            <a:xfrm>
              <a:off x="4622" y="2453"/>
              <a:ext cx="1079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^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90"/>
            <p:cNvSpPr>
              <a:spLocks noChangeArrowheads="1"/>
            </p:cNvSpPr>
            <p:nvPr/>
          </p:nvSpPr>
          <p:spPr bwMode="auto">
            <a:xfrm>
              <a:off x="4657" y="3078"/>
              <a:ext cx="1081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just"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^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91"/>
            <p:cNvSpPr>
              <a:spLocks noChangeShapeType="1"/>
            </p:cNvSpPr>
            <p:nvPr/>
          </p:nvSpPr>
          <p:spPr bwMode="auto">
            <a:xfrm>
              <a:off x="5162" y="1828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Line 92"/>
            <p:cNvSpPr>
              <a:spLocks noChangeShapeType="1"/>
            </p:cNvSpPr>
            <p:nvPr/>
          </p:nvSpPr>
          <p:spPr bwMode="auto">
            <a:xfrm>
              <a:off x="5198" y="3077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93"/>
            <p:cNvSpPr>
              <a:spLocks noChangeShapeType="1"/>
            </p:cNvSpPr>
            <p:nvPr/>
          </p:nvSpPr>
          <p:spPr bwMode="auto">
            <a:xfrm>
              <a:off x="5162" y="2452"/>
              <a:ext cx="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94"/>
            <p:cNvSpPr>
              <a:spLocks noChangeShapeType="1"/>
            </p:cNvSpPr>
            <p:nvPr/>
          </p:nvSpPr>
          <p:spPr bwMode="auto">
            <a:xfrm>
              <a:off x="4082" y="1984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95"/>
            <p:cNvSpPr>
              <a:spLocks noChangeShapeType="1"/>
            </p:cNvSpPr>
            <p:nvPr/>
          </p:nvSpPr>
          <p:spPr bwMode="auto">
            <a:xfrm>
              <a:off x="4118" y="3233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96"/>
            <p:cNvSpPr>
              <a:spLocks noChangeShapeType="1"/>
            </p:cNvSpPr>
            <p:nvPr/>
          </p:nvSpPr>
          <p:spPr bwMode="auto">
            <a:xfrm>
              <a:off x="4082" y="2608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0" name="Group 97"/>
          <p:cNvGraphicFramePr>
            <a:graphicFrameLocks noGrp="1"/>
          </p:cNvGraphicFramePr>
          <p:nvPr/>
        </p:nvGraphicFramePr>
        <p:xfrm>
          <a:off x="8250094" y="4862860"/>
          <a:ext cx="1152525" cy="1441450"/>
        </p:xfrm>
        <a:graphic>
          <a:graphicData uri="http://schemas.openxmlformats.org/drawingml/2006/table">
            <a:tbl>
              <a:tblPr/>
              <a:tblGrid>
                <a:gridCol w="649287"/>
                <a:gridCol w="503238"/>
              </a:tblGrid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Rectangle 111"/>
          <p:cNvSpPr>
            <a:spLocks noChangeArrowheads="1"/>
          </p:cNvSpPr>
          <p:nvPr/>
        </p:nvSpPr>
        <p:spPr bwMode="auto">
          <a:xfrm>
            <a:off x="9585882" y="241147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邻接表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112"/>
          <p:cNvSpPr>
            <a:spLocks noChangeArrowheads="1"/>
          </p:cNvSpPr>
          <p:nvPr/>
        </p:nvSpPr>
        <p:spPr bwMode="auto">
          <a:xfrm>
            <a:off x="9462117" y="4397801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邻接表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26" y="755797"/>
            <a:ext cx="1955171" cy="153103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93" y="3099966"/>
            <a:ext cx="2919328" cy="2638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图的邻接表存储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93667" y="6485187"/>
            <a:ext cx="2743200" cy="337130"/>
          </a:xfrm>
        </p:spPr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17839" y="915660"/>
            <a:ext cx="6208664" cy="216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Blip>
                <a:blip r:embed="rId1"/>
              </a:buBlip>
              <a:defRPr kumimoji="1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1"/>
              </a:buBlip>
              <a:defRPr kumimoji="1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179705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sz="2000" b="0" dirty="0">
              <a:effectLst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114698" y="819117"/>
            <a:ext cx="4714043" cy="48013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邻接表结构定义</a:t>
            </a:r>
            <a:endParaRPr kumimoji="1" lang="zh-CN" altLang="en-US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NMAX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100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顶点的最大数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边表结点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int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*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edgenode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顶点表结点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vextype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edgenode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边表头指针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图的定义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NMAX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+1];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顶点数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边数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*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17839" y="819117"/>
            <a:ext cx="6264275" cy="5834635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zh-CN" altLang="en-US" sz="1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创建无向图</a:t>
            </a:r>
            <a:r>
              <a:rPr lang="en-US" altLang="zh-CN" sz="1800" b="1" i="1" dirty="0" err="1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的邻接表</a:t>
            </a:r>
            <a:endParaRPr lang="en-US" altLang="zh-CN" sz="1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sz="1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算法思路</a:t>
            </a:r>
            <a:endParaRPr lang="en-US" altLang="zh-CN" sz="1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altLang="zh-CN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step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的存储空间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altLang="zh-CN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step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输入顶点数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和边数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lang="en-US" altLang="zh-CN" sz="18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altLang="zh-CN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step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初始化顶点表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endParaRPr lang="zh-CN" altLang="en-US" sz="18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foreach k in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(1~ 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输入数据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en-US" altLang="zh-CN" sz="18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].head=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endParaRPr lang="en-US" altLang="zh-CN" sz="18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创建边表集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foreach k in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(1~ 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输入边的顶点对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将顶点</a:t>
            </a:r>
            <a:r>
              <a:rPr lang="en-US" altLang="zh-CN" sz="18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添加到顶点</a:t>
            </a:r>
            <a:r>
              <a:rPr lang="en-US" altLang="zh-CN" sz="1800" b="1" i="1" dirty="0" err="1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的边表中</a:t>
            </a:r>
            <a:endParaRPr lang="zh-CN" altLang="en-US" sz="1800" b="1" dirty="0">
              <a:solidFill>
                <a:srgbClr val="2679D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5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生成边表结点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5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结点数据域赋值：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5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在边表中加入结点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6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endParaRPr lang="en-US" altLang="zh-CN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6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head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buSzPct val="100000"/>
              <a:defRPr/>
            </a:pP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将顶点</a:t>
            </a:r>
            <a:r>
              <a:rPr lang="en-US" altLang="zh-CN" sz="1800" b="1" i="1" dirty="0" err="1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添加到顶点</a:t>
            </a:r>
            <a:r>
              <a:rPr lang="en-US" altLang="zh-CN" sz="18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18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的边表中</a:t>
            </a:r>
            <a:endParaRPr lang="en-US" altLang="zh-CN" sz="1800" b="1" dirty="0">
              <a:solidFill>
                <a:srgbClr val="2679D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endParaRPr lang="en-US" altLang="zh-CN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算法时间复杂度是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创建图的邻接表的分析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559300" y="2886986"/>
            <a:ext cx="76327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21247" y="794647"/>
            <a:ext cx="9769071" cy="1788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边表结点的顺序是任意的，视输入次序而定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设图中有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个顶点，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对无向图，需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个表头结点，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个边表结点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对有向图，若不考虑逆邻接表，需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个表头结点，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个边表结点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带权图的边表结点中可保存边的权值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0" t="23856" r="39752" b="17793"/>
          <a:stretch>
            <a:fillRect/>
          </a:stretch>
        </p:blipFill>
        <p:spPr bwMode="auto">
          <a:xfrm>
            <a:off x="3317899" y="2695173"/>
            <a:ext cx="2577500" cy="377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0" t="23702" r="39752" b="17792"/>
          <a:stretch>
            <a:fillRect/>
          </a:stretch>
        </p:blipFill>
        <p:spPr bwMode="auto">
          <a:xfrm>
            <a:off x="8578331" y="2698021"/>
            <a:ext cx="2566964" cy="377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13120" r="39168" b="31206"/>
          <a:stretch>
            <a:fillRect/>
          </a:stretch>
        </p:blipFill>
        <p:spPr bwMode="auto">
          <a:xfrm>
            <a:off x="6012719" y="2680118"/>
            <a:ext cx="2480561" cy="377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6"/>
          <p:cNvGrpSpPr/>
          <p:nvPr/>
        </p:nvGrpSpPr>
        <p:grpSpPr bwMode="auto">
          <a:xfrm>
            <a:off x="717974" y="3172084"/>
            <a:ext cx="2235404" cy="1719748"/>
            <a:chOff x="1383" y="890"/>
            <a:chExt cx="2223" cy="1814"/>
          </a:xfrm>
          <a:solidFill>
            <a:schemeClr val="bg1"/>
          </a:solidFill>
        </p:grpSpPr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2245" y="890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1383" y="1344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1383" y="2115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10"/>
            <p:cNvSpPr>
              <a:spLocks noChangeArrowheads="1"/>
            </p:cNvSpPr>
            <p:nvPr/>
          </p:nvSpPr>
          <p:spPr bwMode="auto">
            <a:xfrm>
              <a:off x="2925" y="1298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11"/>
            <p:cNvSpPr>
              <a:spLocks noChangeArrowheads="1"/>
            </p:cNvSpPr>
            <p:nvPr/>
          </p:nvSpPr>
          <p:spPr bwMode="auto">
            <a:xfrm>
              <a:off x="2018" y="1480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val 12"/>
            <p:cNvSpPr>
              <a:spLocks noChangeArrowheads="1"/>
            </p:cNvSpPr>
            <p:nvPr/>
          </p:nvSpPr>
          <p:spPr bwMode="auto">
            <a:xfrm>
              <a:off x="2018" y="2205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3288" y="1979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14"/>
            <p:cNvSpPr>
              <a:spLocks noChangeArrowheads="1"/>
            </p:cNvSpPr>
            <p:nvPr/>
          </p:nvSpPr>
          <p:spPr bwMode="auto">
            <a:xfrm>
              <a:off x="2653" y="2387"/>
              <a:ext cx="318" cy="317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 flipV="1">
              <a:off x="1655" y="1071"/>
              <a:ext cx="590" cy="31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1519" y="1661"/>
              <a:ext cx="0" cy="454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1701" y="2296"/>
              <a:ext cx="317" cy="4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V="1">
              <a:off x="2200" y="1797"/>
              <a:ext cx="0" cy="40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1701" y="1480"/>
              <a:ext cx="363" cy="45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2517" y="1117"/>
              <a:ext cx="454" cy="227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3198" y="1570"/>
              <a:ext cx="181" cy="409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H="1">
              <a:off x="2789" y="1570"/>
              <a:ext cx="227" cy="817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2925" y="2205"/>
              <a:ext cx="409" cy="227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有向图的十字链表存储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17839" y="915660"/>
            <a:ext cx="6208664" cy="216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Blip>
                <a:blip r:embed="rId1"/>
              </a:buBlip>
              <a:defRPr kumimoji="1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1"/>
              </a:buBlip>
              <a:defRPr kumimoji="1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1"/>
              </a:buBlip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179705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sz="2000" b="0" dirty="0">
              <a:effectLst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517839" y="830407"/>
            <a:ext cx="8158801" cy="449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十字链表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orthogonal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将有向图的邻接表和逆邻接表结合起来</a:t>
            </a:r>
            <a:endParaRPr lang="zh-CN" altLang="en-US" sz="200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弧头相同的弧在同一链表上，弧尾相同的弧也在同一链表上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顶点表结点由三个域组成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：存储与顶点相关的信息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firstin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：指向以顶点为弧头的第一个弧结点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firstout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：指向以顶点为弧尾的第一个弧结点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边表（弧）结点由四个域组成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尾域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tailvex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：指示弧尾顶点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头域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headvex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：指示弧头顶点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链域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hlink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：指向弧头相同的下一条弧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链域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tlink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：指向弧尾相同的下一条弧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Group 21"/>
          <p:cNvGraphicFramePr/>
          <p:nvPr/>
        </p:nvGraphicFramePr>
        <p:xfrm>
          <a:off x="7448947" y="3690530"/>
          <a:ext cx="4116387" cy="533952"/>
        </p:xfrm>
        <a:graphic>
          <a:graphicData uri="http://schemas.openxmlformats.org/drawingml/2006/table">
            <a:tbl>
              <a:tblPr/>
              <a:tblGrid>
                <a:gridCol w="1254654"/>
                <a:gridCol w="1473200"/>
                <a:gridCol w="1388533"/>
              </a:tblGrid>
              <a:tr h="5339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firstin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firstout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Group 20"/>
          <p:cNvGraphicFramePr/>
          <p:nvPr/>
        </p:nvGraphicFramePr>
        <p:xfrm>
          <a:off x="6596459" y="4362517"/>
          <a:ext cx="4968875" cy="610329"/>
        </p:xfrm>
        <a:graphic>
          <a:graphicData uri="http://schemas.openxmlformats.org/drawingml/2006/table">
            <a:tbl>
              <a:tblPr/>
              <a:tblGrid>
                <a:gridCol w="1241425"/>
                <a:gridCol w="1227138"/>
                <a:gridCol w="1258887"/>
                <a:gridCol w="1241425"/>
              </a:tblGrid>
              <a:tr h="6103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tailvex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headvex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hlink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tlink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有向图的十字链表存储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aphicFrame>
        <p:nvGraphicFramePr>
          <p:cNvPr id="69" name="Group 21"/>
          <p:cNvGraphicFramePr/>
          <p:nvPr/>
        </p:nvGraphicFramePr>
        <p:xfrm>
          <a:off x="7550680" y="954908"/>
          <a:ext cx="4116387" cy="533952"/>
        </p:xfrm>
        <a:graphic>
          <a:graphicData uri="http://schemas.openxmlformats.org/drawingml/2006/table">
            <a:tbl>
              <a:tblPr/>
              <a:tblGrid>
                <a:gridCol w="1254654"/>
                <a:gridCol w="1473200"/>
                <a:gridCol w="1388533"/>
              </a:tblGrid>
              <a:tr h="5339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data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firstin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firstout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0" name="Group 20"/>
          <p:cNvGraphicFramePr/>
          <p:nvPr/>
        </p:nvGraphicFramePr>
        <p:xfrm>
          <a:off x="6698192" y="1645524"/>
          <a:ext cx="4968875" cy="610329"/>
        </p:xfrm>
        <a:graphic>
          <a:graphicData uri="http://schemas.openxmlformats.org/drawingml/2006/table">
            <a:tbl>
              <a:tblPr/>
              <a:tblGrid>
                <a:gridCol w="1241425"/>
                <a:gridCol w="1227138"/>
                <a:gridCol w="1258887"/>
                <a:gridCol w="1241425"/>
              </a:tblGrid>
              <a:tr h="6103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tailvex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headvex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hlink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tlink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4" y="3222261"/>
            <a:ext cx="7804156" cy="2988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58" y="4186940"/>
            <a:ext cx="1726101" cy="1721641"/>
          </a:xfrm>
          <a:prstGeom prst="rect">
            <a:avLst/>
          </a:prstGeom>
        </p:spPr>
      </p:pic>
      <p:sp>
        <p:nvSpPr>
          <p:cNvPr id="73" name="Rectangle 4"/>
          <p:cNvSpPr txBox="1">
            <a:spLocks noChangeArrowheads="1"/>
          </p:cNvSpPr>
          <p:nvPr/>
        </p:nvSpPr>
        <p:spPr>
          <a:xfrm>
            <a:off x="524933" y="725607"/>
            <a:ext cx="3716867" cy="3271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边表结点</a:t>
            </a:r>
            <a:endParaRPr lang="en-US" altLang="zh-CN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 struct arctype</a:t>
            </a:r>
            <a:endParaRPr lang="en-US" altLang="zh-C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 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tailvex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headvex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arctype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hlink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,*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tlink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arclink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顶点表结点</a:t>
            </a:r>
            <a:endParaRPr lang="zh-CN" altLang="en-US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vnode</a:t>
            </a:r>
            <a:endParaRPr lang="en-US" altLang="zh-C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arclink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firstin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firstout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ortholistNode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ortholistNode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NMAX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 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无向图的邻接多重表存储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16" t="8009" r="9307" b="6742"/>
          <a:stretch>
            <a:fillRect/>
          </a:stretch>
        </p:blipFill>
        <p:spPr bwMode="auto">
          <a:xfrm>
            <a:off x="5521472" y="3750850"/>
            <a:ext cx="6071669" cy="24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290417" y="868013"/>
            <a:ext cx="5650271" cy="287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邻接多重表</a:t>
            </a:r>
            <a:r>
              <a:rPr lang="zh-CN" altLang="en-US" sz="2000" b="1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：类似有向图的十字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链表</a:t>
            </a:r>
            <a:endParaRPr lang="en-US" altLang="zh-CN" sz="2000" b="1" i="0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在邻接多重表中</a:t>
            </a:r>
            <a:endParaRPr lang="en-US" altLang="zh-CN" sz="2000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无向图的每条边用一个结点表示</a:t>
            </a:r>
            <a:endParaRPr lang="en-US" altLang="zh-CN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所有依附于同一顶点的边串联在同一个链表中，由于每条边依附于两个顶点，因此每个边结点同时链接在两个链表中</a:t>
            </a:r>
            <a:endParaRPr lang="en-US" altLang="zh-CN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无向图邻接多重表和邻接表的差别：</a:t>
            </a:r>
            <a:endParaRPr lang="en-US" altLang="zh-CN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同一条边在邻接表中用两个结点表示，在邻接多重表中只有一个结点</a:t>
            </a:r>
            <a:endParaRPr lang="zh-CN" altLang="en-US" dirty="0">
              <a:ln>
                <a:solidFill>
                  <a:srgbClr val="000000"/>
                </a:solidFill>
              </a:ln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338"/>
          <p:cNvGraphicFramePr>
            <a:graphicFrameLocks noChangeAspect="1"/>
          </p:cNvGraphicFramePr>
          <p:nvPr/>
        </p:nvGraphicFramePr>
        <p:xfrm>
          <a:off x="6096000" y="967144"/>
          <a:ext cx="5805938" cy="267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4" imgW="5022215" imgH="2346325" progId="Visio.Drawing.11">
                  <p:embed/>
                </p:oleObj>
              </mc:Choice>
              <mc:Fallback>
                <p:oleObj name="Visio" r:id="rId4" imgW="5022215" imgH="2346325" progId="Visio.Drawing.11">
                  <p:embed/>
                  <p:pic>
                    <p:nvPicPr>
                      <p:cNvPr id="0" name="Object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967144"/>
                        <a:ext cx="5805938" cy="267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9"/>
          <p:cNvGrpSpPr/>
          <p:nvPr/>
        </p:nvGrpSpPr>
        <p:grpSpPr bwMode="auto">
          <a:xfrm>
            <a:off x="1443610" y="4102196"/>
            <a:ext cx="1882011" cy="1794864"/>
            <a:chOff x="0" y="0"/>
            <a:chExt cx="863" cy="930"/>
          </a:xfrm>
        </p:grpSpPr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0" y="0"/>
              <a:ext cx="200" cy="2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</a:t>
              </a:r>
              <a:endParaRPr kumimoji="1"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663" y="7"/>
              <a:ext cx="200" cy="2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4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</a:t>
              </a:r>
              <a:endParaRPr kumimoji="1"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198" y="115"/>
              <a:ext cx="4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87" y="215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787" y="215"/>
              <a:ext cx="0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487" y="571"/>
              <a:ext cx="211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H="1">
              <a:off x="476" y="204"/>
              <a:ext cx="22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H="1">
              <a:off x="176" y="571"/>
              <a:ext cx="189" cy="1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653" y="718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</a:t>
              </a:r>
              <a:endPara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2" y="699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d</a:t>
              </a:r>
              <a:endPara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334" y="385"/>
              <a:ext cx="200" cy="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</a:t>
              </a:r>
              <a:endPara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图的边集数组存储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7627" y="920644"/>
            <a:ext cx="10034347" cy="523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05000"/>
              </a:lnSpc>
              <a:spcBef>
                <a:spcPct val="0"/>
              </a:spcBef>
              <a:buNone/>
              <a:defRPr/>
            </a:pPr>
            <a:r>
              <a:rPr lang="zh-CN" altLang="en-US" sz="20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用数组存储图中所有边</a:t>
            </a:r>
            <a:endParaRPr lang="zh-CN" altLang="en-US" sz="200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存储边的起点、终点和权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对无向图，可选边的任一端为起点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边在数组中的次序可任意，也可视具体要求而定</a:t>
            </a:r>
            <a:endParaRPr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边集数组只存储边的信息，还需顶点表存储顶点信息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ct val="105000"/>
              </a:lnSpc>
              <a:spcBef>
                <a:spcPct val="0"/>
              </a:spcBef>
              <a:buNone/>
              <a:defRPr/>
            </a:pP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定义边集数组的元素类型</a:t>
            </a:r>
            <a:endParaRPr lang="zh-CN" altLang="en-US" sz="2000" dirty="0">
              <a:solidFill>
                <a:srgbClr val="2679D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     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fromvex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   </a:t>
            </a:r>
            <a:r>
              <a:rPr lang="en-US" altLang="zh-CN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边的起点</a:t>
            </a:r>
            <a:endParaRPr lang="zh-CN" altLang="en-US" sz="2000" dirty="0">
              <a:solidFill>
                <a:srgbClr val="2679D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lang="zh-CN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endvex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    </a:t>
            </a:r>
            <a:r>
              <a:rPr lang="en-US" altLang="zh-CN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边的终点</a:t>
            </a:r>
            <a:endParaRPr lang="zh-CN" altLang="en-US" sz="2000" dirty="0">
              <a:solidFill>
                <a:srgbClr val="2679D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lang="zh-CN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    </a:t>
            </a:r>
            <a:r>
              <a:rPr lang="en-US" altLang="zh-CN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2679D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边的权值</a:t>
            </a:r>
            <a:endParaRPr lang="en-US" altLang="zh-CN" sz="2000" dirty="0">
              <a:solidFill>
                <a:srgbClr val="2679D9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None/>
              <a:defRPr/>
            </a:pP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edgeset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MaxEdgeNum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];  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在边集数组中查找一条边或一个顶点的度，需扫描整个数组，时间复杂度为</a:t>
            </a:r>
            <a:r>
              <a:rPr kumimoji="1"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O(</a:t>
            </a:r>
            <a:r>
              <a:rPr kumimoji="1" lang="en-US" altLang="zh-CN" sz="20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1" lang="en-US" altLang="zh-CN" sz="20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边集数组适合对边依次进行处理的运算，不适合对顶点的运算和对任一条边的运算</a:t>
            </a:r>
            <a:endParaRPr kumimoji="1" lang="zh-CN" altLang="en-US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边集数组表示的空间复杂度为</a:t>
            </a:r>
            <a:r>
              <a:rPr kumimoji="1"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O(</a:t>
            </a:r>
            <a:r>
              <a:rPr kumimoji="1" lang="en-US" altLang="zh-CN" sz="20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kumimoji="1" lang="zh-CN" altLang="en-US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，适合存储稀疏图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一般地，有很少边或弧（边的条数</a:t>
            </a:r>
            <a:r>
              <a:rPr kumimoji="1" lang="en-US" altLang="zh-CN" sz="18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远小于</a:t>
            </a:r>
            <a:r>
              <a:rPr kumimoji="1" lang="en-US" altLang="zh-CN" sz="18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18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）的图称为稀疏图</a:t>
            </a:r>
            <a:endParaRPr kumimoji="1" lang="en-US" altLang="zh-CN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边数</a:t>
            </a:r>
            <a:r>
              <a:rPr kumimoji="1" lang="en-US" altLang="zh-CN" sz="18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接近</a:t>
            </a:r>
            <a:r>
              <a:rPr kumimoji="1" lang="en-US" altLang="zh-CN" sz="18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18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，称为稠密图（</a:t>
            </a:r>
            <a:r>
              <a:rPr kumimoji="1" lang="en-US" altLang="zh-C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kumimoji="1"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-US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6438442" y="3033938"/>
          <a:ext cx="5126220" cy="100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2" imgW="8674735" imgH="1700530" progId="Visio.Drawing.11">
                  <p:embed/>
                </p:oleObj>
              </mc:Choice>
              <mc:Fallback>
                <p:oleObj name="" r:id="rId2" imgW="8674735" imgH="170053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442" y="3033938"/>
                        <a:ext cx="5126220" cy="100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4988204" y="3294498"/>
            <a:ext cx="6840537" cy="224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989" y="1003879"/>
            <a:ext cx="2611673" cy="1723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小结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0074" y="938785"/>
            <a:ext cx="6194791" cy="18148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endParaRPr lang="zh-CN" altLang="en-US" sz="18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准确掌握图的相关概念，能在问题分析、描述中准确使用相关概念和术语，</a:t>
            </a:r>
            <a:endParaRPr lang="en-US" altLang="zh-CN" sz="1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能够根据概念和术语的内涵，进行问题分析或判断</a:t>
            </a:r>
            <a:endParaRPr lang="en-US" altLang="zh-CN" sz="1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能够将问题中具有图结构的数据关系，抽象为图结构，实现存储，访问</a:t>
            </a:r>
            <a:endParaRPr lang="en-US" altLang="zh-CN" sz="1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43040" y="799174"/>
            <a:ext cx="5412048" cy="55886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对图的邻接矩阵，如何计算顶点的入度，出度（分有向图、无向图考虑）？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如何存储带权网络？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邻接表存储无向图时，边是有冗余的， 你是否能举例说明？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解决冗余的方法？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十字链表只用于存储有向图？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邻接多重表只用于存储无向图？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图的存储：工程师思维</a:t>
            </a:r>
            <a:endParaRPr lang="en-US" altLang="zh-CN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有办法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有限制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：信息的形式千变万化，但计算机只能存储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，以有限的资源办成事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有取舍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：目标多元但资源有限，故好用、及时、便宜不可兼得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有分解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：把大象放进冰箱总共分几步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有转化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：将未知问题转化为已知问题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有章法</a:t>
            </a:r>
            <a:endParaRPr lang="en-US" altLang="zh-CN" sz="16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孙子兵法之十二诡道：办法总比困难多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9084" y="4862346"/>
            <a:ext cx="5535641" cy="1517255"/>
            <a:chOff x="7031665" y="3748446"/>
            <a:chExt cx="4797077" cy="2332143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7031666" y="3931454"/>
              <a:ext cx="4797076" cy="2149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prstDash val="dash"/>
              <a:miter lim="800000"/>
              <a:tailEnd type="none" w="med" len="lg"/>
            </a:ln>
            <a:effectLst/>
          </p:spPr>
          <p:txBody>
            <a:bodyPr wrap="square">
              <a:no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400" b="1" u="sng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课外任务</a:t>
              </a:r>
              <a:endParaRPr lang="en-US" altLang="zh-C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阅读相关资料：请在线编辑，写写读后感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完成实验指导书相关章节练习题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按期参加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ODAY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活动， 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PTA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刷题</a:t>
              </a:r>
              <a:endParaRPr lang="en-US" altLang="zh-CN" b="1" u="sng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1665" y="3748446"/>
              <a:ext cx="4797075" cy="615678"/>
            </a:xfrm>
            <a:prstGeom prst="rect">
              <a:avLst/>
            </a:prstGeom>
            <a:solidFill>
              <a:srgbClr val="2679D9"/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+mj-ea"/>
                  <a:cs typeface="+mj-cs"/>
                </a:rPr>
                <a:t>课外任务</a:t>
              </a:r>
              <a:endParaRPr lang="en-US" altLang="zh-CN" sz="2000" b="1" dirty="0">
                <a:solidFill>
                  <a:schemeClr val="bg1"/>
                </a:solidFill>
                <a:ea typeface="+mj-ea"/>
                <a:cs typeface="+mj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4" y="2851573"/>
            <a:ext cx="6115781" cy="1814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2607889" y="4724489"/>
            <a:ext cx="6216514" cy="727014"/>
          </a:xfrm>
        </p:spPr>
        <p:txBody>
          <a:bodyPr/>
          <a:lstStyle/>
          <a:p>
            <a:pPr algn="l"/>
            <a:r>
              <a:rPr lang="zh-CN" altLang="en-US" dirty="0"/>
              <a:t>            图的遍历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2603065" y="4724489"/>
            <a:ext cx="1306571" cy="723868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图的遍历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51019" y="1042078"/>
            <a:ext cx="10716154" cy="38500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图的遍历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从图中某顶点出发，沿一些边访问图中顶点，使每个顶点都被访问到，且仅被访问一次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无重复，无遗漏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图的遍历的关键点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图中可能存在回路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顶点可能与其它顶点相通，访问完某顶点后，可能沿着某些边回到曾经访问过的顶点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为避免重复访问，可设辅助数组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[]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将其初始化为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遍历时，如果某顶点 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被访问，将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置为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以此防止顶点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被多次访问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2607889" y="4724489"/>
            <a:ext cx="6216514" cy="727014"/>
          </a:xfrm>
        </p:spPr>
        <p:txBody>
          <a:bodyPr/>
          <a:lstStyle/>
          <a:p>
            <a:pPr algn="l"/>
            <a:r>
              <a:rPr lang="zh-CN" altLang="en-US" dirty="0"/>
              <a:t>            图的概念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2603065" y="4724489"/>
            <a:ext cx="1306571" cy="723868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深度优先遍历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DFS)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22737" y="972818"/>
            <a:ext cx="5606322" cy="2359739"/>
            <a:chOff x="623342" y="971281"/>
            <a:chExt cx="6228362" cy="2608131"/>
          </a:xfrm>
        </p:grpSpPr>
        <p:pic>
          <p:nvPicPr>
            <p:cNvPr id="1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37"/>
            <a:stretch>
              <a:fillRect/>
            </a:stretch>
          </p:blipFill>
          <p:spPr bwMode="auto">
            <a:xfrm>
              <a:off x="623342" y="971281"/>
              <a:ext cx="2587139" cy="252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92" t="19241" r="44244" b="19855"/>
            <a:stretch>
              <a:fillRect/>
            </a:stretch>
          </p:blipFill>
          <p:spPr bwMode="auto">
            <a:xfrm>
              <a:off x="3179891" y="1534379"/>
              <a:ext cx="1051990" cy="163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1" r="2673"/>
            <a:stretch>
              <a:fillRect/>
            </a:stretch>
          </p:blipFill>
          <p:spPr bwMode="auto">
            <a:xfrm>
              <a:off x="4177460" y="1079433"/>
              <a:ext cx="2674244" cy="2499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Group 5"/>
          <p:cNvGrpSpPr/>
          <p:nvPr/>
        </p:nvGrpSpPr>
        <p:grpSpPr bwMode="auto">
          <a:xfrm>
            <a:off x="702282" y="3534450"/>
            <a:ext cx="2192785" cy="2103505"/>
            <a:chOff x="164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23" name="Oval 5"/>
            <p:cNvSpPr>
              <a:spLocks noChangeArrowheads="1"/>
            </p:cNvSpPr>
            <p:nvPr/>
          </p:nvSpPr>
          <p:spPr bwMode="auto">
            <a:xfrm>
              <a:off x="694" y="0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4" name="Oval 6"/>
            <p:cNvSpPr>
              <a:spLocks noChangeArrowheads="1"/>
            </p:cNvSpPr>
            <p:nvPr/>
          </p:nvSpPr>
          <p:spPr bwMode="auto">
            <a:xfrm>
              <a:off x="335" y="318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5" name="Oval 7"/>
            <p:cNvSpPr>
              <a:spLocks noChangeArrowheads="1"/>
            </p:cNvSpPr>
            <p:nvPr/>
          </p:nvSpPr>
          <p:spPr bwMode="auto">
            <a:xfrm>
              <a:off x="164" y="699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6" name="Oval 8"/>
            <p:cNvSpPr>
              <a:spLocks noChangeArrowheads="1"/>
            </p:cNvSpPr>
            <p:nvPr/>
          </p:nvSpPr>
          <p:spPr bwMode="auto">
            <a:xfrm>
              <a:off x="526" y="699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7" name="Oval 9"/>
            <p:cNvSpPr>
              <a:spLocks noChangeArrowheads="1"/>
            </p:cNvSpPr>
            <p:nvPr/>
          </p:nvSpPr>
          <p:spPr bwMode="auto">
            <a:xfrm>
              <a:off x="1089" y="318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8" name="Oval 10"/>
            <p:cNvSpPr>
              <a:spLocks noChangeArrowheads="1"/>
            </p:cNvSpPr>
            <p:nvPr/>
          </p:nvSpPr>
          <p:spPr bwMode="auto">
            <a:xfrm>
              <a:off x="1285" y="699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9" name="Oval 11"/>
            <p:cNvSpPr>
              <a:spLocks noChangeArrowheads="1"/>
            </p:cNvSpPr>
            <p:nvPr/>
          </p:nvSpPr>
          <p:spPr bwMode="auto">
            <a:xfrm>
              <a:off x="892" y="699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0" name="Oval 12"/>
            <p:cNvSpPr>
              <a:spLocks noChangeArrowheads="1"/>
            </p:cNvSpPr>
            <p:nvPr/>
          </p:nvSpPr>
          <p:spPr bwMode="auto">
            <a:xfrm>
              <a:off x="365" y="1072"/>
              <a:ext cx="211" cy="211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1" name="Line 13"/>
            <p:cNvSpPr>
              <a:spLocks noChangeShapeType="1"/>
            </p:cNvSpPr>
            <p:nvPr/>
          </p:nvSpPr>
          <p:spPr bwMode="auto">
            <a:xfrm flipH="1">
              <a:off x="526" y="144"/>
              <a:ext cx="180" cy="20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Line 14"/>
            <p:cNvSpPr>
              <a:spLocks noChangeShapeType="1"/>
            </p:cNvSpPr>
            <p:nvPr/>
          </p:nvSpPr>
          <p:spPr bwMode="auto">
            <a:xfrm>
              <a:off x="905" y="133"/>
              <a:ext cx="211" cy="21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Line 15"/>
            <p:cNvSpPr>
              <a:spLocks noChangeShapeType="1"/>
            </p:cNvSpPr>
            <p:nvPr/>
          </p:nvSpPr>
          <p:spPr bwMode="auto">
            <a:xfrm flipH="1">
              <a:off x="281" y="519"/>
              <a:ext cx="111" cy="178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Line 16"/>
            <p:cNvSpPr>
              <a:spLocks noChangeShapeType="1"/>
            </p:cNvSpPr>
            <p:nvPr/>
          </p:nvSpPr>
          <p:spPr bwMode="auto">
            <a:xfrm>
              <a:off x="533" y="471"/>
              <a:ext cx="111" cy="222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Line 17"/>
            <p:cNvSpPr>
              <a:spLocks noChangeShapeType="1"/>
            </p:cNvSpPr>
            <p:nvPr/>
          </p:nvSpPr>
          <p:spPr bwMode="auto">
            <a:xfrm>
              <a:off x="317" y="904"/>
              <a:ext cx="89" cy="19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Line 18"/>
            <p:cNvSpPr>
              <a:spLocks noChangeShapeType="1"/>
            </p:cNvSpPr>
            <p:nvPr/>
          </p:nvSpPr>
          <p:spPr bwMode="auto">
            <a:xfrm flipH="1">
              <a:off x="527" y="911"/>
              <a:ext cx="89" cy="178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Line 19"/>
            <p:cNvSpPr>
              <a:spLocks noChangeShapeType="1"/>
            </p:cNvSpPr>
            <p:nvPr/>
          </p:nvSpPr>
          <p:spPr bwMode="auto">
            <a:xfrm flipH="1">
              <a:off x="991" y="498"/>
              <a:ext cx="125" cy="195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Line 20"/>
            <p:cNvSpPr>
              <a:spLocks noChangeShapeType="1"/>
            </p:cNvSpPr>
            <p:nvPr/>
          </p:nvSpPr>
          <p:spPr bwMode="auto">
            <a:xfrm flipV="1">
              <a:off x="1105" y="843"/>
              <a:ext cx="178" cy="2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Line 21"/>
            <p:cNvSpPr>
              <a:spLocks noChangeShapeType="1"/>
            </p:cNvSpPr>
            <p:nvPr/>
          </p:nvSpPr>
          <p:spPr bwMode="auto">
            <a:xfrm>
              <a:off x="1268" y="497"/>
              <a:ext cx="122" cy="20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1" name="Text Box 24"/>
          <p:cNvSpPr txBox="1">
            <a:spLocks noChangeArrowheads="1"/>
          </p:cNvSpPr>
          <p:nvPr/>
        </p:nvSpPr>
        <p:spPr bwMode="auto">
          <a:xfrm>
            <a:off x="468616" y="5778831"/>
            <a:ext cx="5560443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3870" y="938849"/>
            <a:ext cx="2328756" cy="2140448"/>
            <a:chOff x="8368201" y="1116164"/>
            <a:chExt cx="2401377" cy="233524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1" name="Line 11"/>
            <p:cNvSpPr>
              <a:spLocks noChangeShapeType="1"/>
            </p:cNvSpPr>
            <p:nvPr/>
          </p:nvSpPr>
          <p:spPr bwMode="auto">
            <a:xfrm flipH="1">
              <a:off x="8960776" y="1374902"/>
              <a:ext cx="374302" cy="34009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Line 12"/>
            <p:cNvSpPr>
              <a:spLocks noChangeShapeType="1"/>
            </p:cNvSpPr>
            <p:nvPr/>
          </p:nvSpPr>
          <p:spPr bwMode="auto">
            <a:xfrm>
              <a:off x="9706462" y="1385545"/>
              <a:ext cx="380398" cy="332176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Line 13"/>
            <p:cNvSpPr>
              <a:spLocks noChangeShapeType="1"/>
            </p:cNvSpPr>
            <p:nvPr/>
          </p:nvSpPr>
          <p:spPr bwMode="auto">
            <a:xfrm flipH="1">
              <a:off x="8622401" y="2066278"/>
              <a:ext cx="180284" cy="323985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Line 14"/>
            <p:cNvSpPr>
              <a:spLocks noChangeShapeType="1"/>
            </p:cNvSpPr>
            <p:nvPr/>
          </p:nvSpPr>
          <p:spPr bwMode="auto">
            <a:xfrm>
              <a:off x="8963137" y="2026235"/>
              <a:ext cx="200115" cy="40407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Line 15"/>
            <p:cNvSpPr>
              <a:spLocks noChangeShapeType="1"/>
            </p:cNvSpPr>
            <p:nvPr/>
          </p:nvSpPr>
          <p:spPr bwMode="auto">
            <a:xfrm>
              <a:off x="8582737" y="2794334"/>
              <a:ext cx="180284" cy="323986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Line 16"/>
            <p:cNvSpPr>
              <a:spLocks noChangeShapeType="1"/>
            </p:cNvSpPr>
            <p:nvPr/>
          </p:nvSpPr>
          <p:spPr bwMode="auto">
            <a:xfrm flipH="1">
              <a:off x="9022630" y="2774313"/>
              <a:ext cx="160452" cy="323985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Line 17"/>
            <p:cNvSpPr>
              <a:spLocks noChangeShapeType="1"/>
            </p:cNvSpPr>
            <p:nvPr/>
          </p:nvSpPr>
          <p:spPr bwMode="auto">
            <a:xfrm flipH="1">
              <a:off x="9943879" y="2046256"/>
              <a:ext cx="200115" cy="38405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Line 18"/>
            <p:cNvSpPr>
              <a:spLocks noChangeShapeType="1"/>
            </p:cNvSpPr>
            <p:nvPr/>
          </p:nvSpPr>
          <p:spPr bwMode="auto">
            <a:xfrm flipV="1">
              <a:off x="10086860" y="2605950"/>
              <a:ext cx="320905" cy="364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Line 19"/>
            <p:cNvSpPr>
              <a:spLocks noChangeShapeType="1"/>
            </p:cNvSpPr>
            <p:nvPr/>
          </p:nvSpPr>
          <p:spPr bwMode="auto">
            <a:xfrm>
              <a:off x="10384488" y="2006683"/>
              <a:ext cx="219946" cy="364028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Oval 3"/>
            <p:cNvSpPr>
              <a:spLocks noChangeArrowheads="1"/>
            </p:cNvSpPr>
            <p:nvPr/>
          </p:nvSpPr>
          <p:spPr bwMode="auto">
            <a:xfrm>
              <a:off x="9323704" y="1116164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4" name="Oval 4"/>
            <p:cNvSpPr>
              <a:spLocks noChangeArrowheads="1"/>
            </p:cNvSpPr>
            <p:nvPr/>
          </p:nvSpPr>
          <p:spPr bwMode="auto">
            <a:xfrm>
              <a:off x="8676486" y="1694969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5" name="Oval 5"/>
            <p:cNvSpPr>
              <a:spLocks noChangeArrowheads="1"/>
            </p:cNvSpPr>
            <p:nvPr/>
          </p:nvSpPr>
          <p:spPr bwMode="auto">
            <a:xfrm>
              <a:off x="8368201" y="2388443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6" name="Oval 6"/>
            <p:cNvSpPr>
              <a:spLocks noChangeArrowheads="1"/>
            </p:cNvSpPr>
            <p:nvPr/>
          </p:nvSpPr>
          <p:spPr bwMode="auto">
            <a:xfrm>
              <a:off x="9020827" y="2388443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7" name="Oval 7"/>
            <p:cNvSpPr>
              <a:spLocks noChangeArrowheads="1"/>
            </p:cNvSpPr>
            <p:nvPr/>
          </p:nvSpPr>
          <p:spPr bwMode="auto">
            <a:xfrm>
              <a:off x="10035824" y="1694969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8" name="Oval 8"/>
            <p:cNvSpPr>
              <a:spLocks noChangeArrowheads="1"/>
            </p:cNvSpPr>
            <p:nvPr/>
          </p:nvSpPr>
          <p:spPr bwMode="auto">
            <a:xfrm>
              <a:off x="10389180" y="2388443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9680665" y="2388443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0" name="Oval 10"/>
            <p:cNvSpPr>
              <a:spLocks noChangeArrowheads="1"/>
            </p:cNvSpPr>
            <p:nvPr/>
          </p:nvSpPr>
          <p:spPr bwMode="auto">
            <a:xfrm>
              <a:off x="8730571" y="3067356"/>
              <a:ext cx="380398" cy="38405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6406553" y="3276111"/>
            <a:ext cx="5517889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9" name="Text Box 24"/>
          <p:cNvSpPr txBox="1">
            <a:spLocks noChangeArrowheads="1"/>
          </p:cNvSpPr>
          <p:nvPr/>
        </p:nvSpPr>
        <p:spPr bwMode="auto">
          <a:xfrm>
            <a:off x="6406552" y="3647056"/>
            <a:ext cx="5517889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444796" y="1093819"/>
          <a:ext cx="2284157" cy="192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3" imgW="2588895" imgH="2198370" progId="Visio.Drawing.11">
                  <p:embed/>
                </p:oleObj>
              </mc:Choice>
              <mc:Fallback>
                <p:oleObj name="Visio" r:id="rId3" imgW="2588895" imgH="21983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4796" y="1093819"/>
                        <a:ext cx="2284157" cy="1928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6502255" y="4562655"/>
            <a:ext cx="5326485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讨论一下：</a:t>
            </a:r>
            <a:endParaRPr kumimoji="1" lang="en-US" altLang="zh-CN" sz="24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深度优先搜索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和</a:t>
            </a:r>
            <a:r>
              <a:rPr kumimoji="1" lang="zh-CN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搜索引擎</a:t>
            </a:r>
            <a:endParaRPr kumimoji="1" lang="en-US" altLang="zh-CN" sz="20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DFS</a:t>
            </a:r>
            <a:r>
              <a:rPr kumimoji="1" lang="zh-CN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如何保证不重不漏</a:t>
            </a:r>
            <a:r>
              <a:rPr kumimoji="1" lang="en-US" altLang="zh-CN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kumimoji="1" lang="en-US" altLang="zh-CN" sz="20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Search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和</a:t>
            </a:r>
            <a:r>
              <a:rPr kumimoji="1" lang="zh-CN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sz="20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Information Retrieval ?</a:t>
            </a:r>
            <a:endParaRPr kumimoji="1" lang="en-US" altLang="zh-CN" sz="20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图的深度优先遍历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DFS)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7299" y="854137"/>
            <a:ext cx="5858050" cy="4745915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递归算法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//假设图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zh-CN" alt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个顶点，用邻接矩阵存储</a:t>
            </a:r>
            <a:r>
              <a:rPr lang="en-US" altLang="zh-CN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endParaRPr lang="en-US" altLang="zh-CN" sz="2400" b="1" i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k in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~n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]=0；</a:t>
            </a:r>
            <a:endParaRPr lang="en-US" altLang="zh-CN" sz="2400" b="1" i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v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isit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)；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访问顶点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endParaRPr lang="en-US" altLang="zh-CN" sz="24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]=1；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for k in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的所有邻接点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{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edges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]==1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!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])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	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)；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}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of 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endParaRPr lang="zh-CN" altLang="en-US" sz="2400" i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6426487" y="854137"/>
            <a:ext cx="5402254" cy="2862322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rgbClr val="660033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图的邻接矩阵存储类型定义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NMAX  100        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图的顶点数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vexes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[NMAX+1];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顶点集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[NMAX+1][ NMAX+1];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邻接矩阵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　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 n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               </a:t>
            </a:r>
            <a:r>
              <a:rPr kumimoji="1"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顶点数和边数</a:t>
            </a:r>
            <a:endParaRPr kumimoji="1"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kumimoji="1"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t="39963" r="66162" b="39255"/>
          <a:stretch>
            <a:fillRect/>
          </a:stretch>
        </p:blipFill>
        <p:spPr bwMode="auto">
          <a:xfrm>
            <a:off x="7948348" y="3227094"/>
            <a:ext cx="3880393" cy="3013330"/>
          </a:xfrm>
          <a:prstGeom prst="rect">
            <a:avLst/>
          </a:prstGeom>
          <a:noFill/>
          <a:ln w="3175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图的深度优先遍历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DFS)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9516" y="754517"/>
            <a:ext cx="5858050" cy="5410712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递归算法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//假设图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zh-CN" altLang="en-US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个顶点，用邻接表存储</a:t>
            </a:r>
            <a:r>
              <a:rPr lang="en-US" altLang="zh-CN" sz="2400" b="1" i="1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endParaRPr lang="en-US" altLang="zh-CN" sz="2400" b="1" i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k in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~n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]=0；</a:t>
            </a:r>
            <a:endParaRPr lang="en-US" altLang="zh-CN" sz="2400" b="1" i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v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isit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)；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访问顶点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endParaRPr lang="en-US" altLang="zh-CN" sz="24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]=1；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//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访问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的边表的所有结点</a:t>
            </a:r>
            <a:endParaRPr lang="zh-CN" alt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{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p→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])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	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)；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	</a:t>
            </a:r>
            <a:r>
              <a:rPr lang="zh-CN" altLang="en-US" sz="2400" b="1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b="1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400" b="1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400" b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en-US" altLang="zh-CN" sz="2400" b="1" dirty="0"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 of 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endParaRPr lang="zh-CN" altLang="en-US" sz="2400" i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Group 129"/>
          <p:cNvGraphicFramePr>
            <a:graphicFrameLocks noGrp="1"/>
          </p:cNvGraphicFramePr>
          <p:nvPr/>
        </p:nvGraphicFramePr>
        <p:xfrm>
          <a:off x="6615697" y="3726400"/>
          <a:ext cx="1008062" cy="2755011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</a:tblGrid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" name="Group 34"/>
          <p:cNvGrpSpPr/>
          <p:nvPr/>
        </p:nvGrpSpPr>
        <p:grpSpPr bwMode="auto">
          <a:xfrm>
            <a:off x="7407859" y="3726400"/>
            <a:ext cx="3529013" cy="2726556"/>
            <a:chOff x="2789" y="436"/>
            <a:chExt cx="2223" cy="2587"/>
          </a:xfrm>
          <a:noFill/>
        </p:grpSpPr>
        <p:grpSp>
          <p:nvGrpSpPr>
            <p:cNvPr id="10" name="Group 35"/>
            <p:cNvGrpSpPr/>
            <p:nvPr/>
          </p:nvGrpSpPr>
          <p:grpSpPr bwMode="auto">
            <a:xfrm>
              <a:off x="2789" y="572"/>
              <a:ext cx="318" cy="2314"/>
              <a:chOff x="2789" y="572"/>
              <a:chExt cx="318" cy="2314"/>
            </a:xfrm>
            <a:grpFill/>
          </p:grpSpPr>
          <p:sp>
            <p:nvSpPr>
              <p:cNvPr id="80" name="Line 36"/>
              <p:cNvSpPr>
                <a:spLocks noChangeShapeType="1"/>
              </p:cNvSpPr>
              <p:nvPr/>
            </p:nvSpPr>
            <p:spPr bwMode="auto">
              <a:xfrm>
                <a:off x="2835" y="572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Line 37"/>
              <p:cNvSpPr>
                <a:spLocks noChangeShapeType="1"/>
              </p:cNvSpPr>
              <p:nvPr/>
            </p:nvSpPr>
            <p:spPr bwMode="auto">
              <a:xfrm>
                <a:off x="2789" y="890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Line 38"/>
              <p:cNvSpPr>
                <a:spLocks noChangeShapeType="1"/>
              </p:cNvSpPr>
              <p:nvPr/>
            </p:nvSpPr>
            <p:spPr bwMode="auto">
              <a:xfrm>
                <a:off x="2789" y="1207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Line 39"/>
              <p:cNvSpPr>
                <a:spLocks noChangeShapeType="1"/>
              </p:cNvSpPr>
              <p:nvPr/>
            </p:nvSpPr>
            <p:spPr bwMode="auto">
              <a:xfrm>
                <a:off x="2835" y="1525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40"/>
              <p:cNvSpPr>
                <a:spLocks noChangeShapeType="1"/>
              </p:cNvSpPr>
              <p:nvPr/>
            </p:nvSpPr>
            <p:spPr bwMode="auto">
              <a:xfrm>
                <a:off x="2835" y="1842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Line 41"/>
              <p:cNvSpPr>
                <a:spLocks noChangeShapeType="1"/>
              </p:cNvSpPr>
              <p:nvPr/>
            </p:nvSpPr>
            <p:spPr bwMode="auto">
              <a:xfrm>
                <a:off x="2835" y="2205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Line 42"/>
              <p:cNvSpPr>
                <a:spLocks noChangeShapeType="1"/>
              </p:cNvSpPr>
              <p:nvPr/>
            </p:nvSpPr>
            <p:spPr bwMode="auto">
              <a:xfrm>
                <a:off x="2835" y="2478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Line 43"/>
              <p:cNvSpPr>
                <a:spLocks noChangeShapeType="1"/>
              </p:cNvSpPr>
              <p:nvPr/>
            </p:nvSpPr>
            <p:spPr bwMode="auto">
              <a:xfrm>
                <a:off x="2835" y="2886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44"/>
            <p:cNvGrpSpPr/>
            <p:nvPr/>
          </p:nvGrpSpPr>
          <p:grpSpPr bwMode="auto">
            <a:xfrm>
              <a:off x="3107" y="436"/>
              <a:ext cx="1905" cy="2587"/>
              <a:chOff x="3107" y="436"/>
              <a:chExt cx="1905" cy="2587"/>
            </a:xfrm>
            <a:grpFill/>
          </p:grpSpPr>
          <p:grpSp>
            <p:nvGrpSpPr>
              <p:cNvPr id="12" name="Group 45"/>
              <p:cNvGrpSpPr/>
              <p:nvPr/>
            </p:nvGrpSpPr>
            <p:grpSpPr bwMode="auto">
              <a:xfrm>
                <a:off x="4468" y="754"/>
                <a:ext cx="544" cy="1588"/>
                <a:chOff x="4468" y="754"/>
                <a:chExt cx="544" cy="1588"/>
              </a:xfrm>
              <a:grpFill/>
            </p:grpSpPr>
            <p:grpSp>
              <p:nvGrpSpPr>
                <p:cNvPr id="74" name="Group 46"/>
                <p:cNvGrpSpPr/>
                <p:nvPr/>
              </p:nvGrpSpPr>
              <p:grpSpPr bwMode="auto">
                <a:xfrm>
                  <a:off x="4468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5" name="Group 49"/>
                <p:cNvGrpSpPr/>
                <p:nvPr/>
              </p:nvGrpSpPr>
              <p:grpSpPr bwMode="auto">
                <a:xfrm>
                  <a:off x="4468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" name="Group 52"/>
              <p:cNvGrpSpPr/>
              <p:nvPr/>
            </p:nvGrpSpPr>
            <p:grpSpPr bwMode="auto">
              <a:xfrm>
                <a:off x="3107" y="436"/>
                <a:ext cx="1360" cy="2587"/>
                <a:chOff x="3107" y="436"/>
                <a:chExt cx="1360" cy="2587"/>
              </a:xfrm>
              <a:grpFill/>
            </p:grpSpPr>
            <p:grpSp>
              <p:nvGrpSpPr>
                <p:cNvPr id="14" name="Group 53"/>
                <p:cNvGrpSpPr/>
                <p:nvPr/>
              </p:nvGrpSpPr>
              <p:grpSpPr bwMode="auto">
                <a:xfrm>
                  <a:off x="3107" y="43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5" name="Group 56"/>
                <p:cNvGrpSpPr/>
                <p:nvPr/>
              </p:nvGrpSpPr>
              <p:grpSpPr bwMode="auto">
                <a:xfrm>
                  <a:off x="3787" y="43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6" name="Group 59"/>
                <p:cNvGrpSpPr/>
                <p:nvPr/>
              </p:nvGrpSpPr>
              <p:grpSpPr bwMode="auto">
                <a:xfrm>
                  <a:off x="3107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62"/>
                <p:cNvGrpSpPr/>
                <p:nvPr/>
              </p:nvGrpSpPr>
              <p:grpSpPr bwMode="auto">
                <a:xfrm>
                  <a:off x="3787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8" name="Group 65"/>
                <p:cNvGrpSpPr/>
                <p:nvPr/>
              </p:nvGrpSpPr>
              <p:grpSpPr bwMode="auto">
                <a:xfrm>
                  <a:off x="3107" y="1071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5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9" name="Group 68"/>
                <p:cNvGrpSpPr/>
                <p:nvPr/>
              </p:nvGrpSpPr>
              <p:grpSpPr bwMode="auto">
                <a:xfrm>
                  <a:off x="3787" y="1071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2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0" name="Group 71"/>
                <p:cNvGrpSpPr/>
                <p:nvPr/>
              </p:nvGrpSpPr>
              <p:grpSpPr bwMode="auto">
                <a:xfrm>
                  <a:off x="3787" y="138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0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1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Group 74"/>
                <p:cNvGrpSpPr/>
                <p:nvPr/>
              </p:nvGrpSpPr>
              <p:grpSpPr bwMode="auto">
                <a:xfrm>
                  <a:off x="3107" y="138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8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Group 77"/>
                <p:cNvGrpSpPr/>
                <p:nvPr/>
              </p:nvGrpSpPr>
              <p:grpSpPr bwMode="auto">
                <a:xfrm>
                  <a:off x="3787" y="170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6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Group 80"/>
                <p:cNvGrpSpPr/>
                <p:nvPr/>
              </p:nvGrpSpPr>
              <p:grpSpPr bwMode="auto">
                <a:xfrm>
                  <a:off x="3107" y="170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4" name="Group 83"/>
                <p:cNvGrpSpPr/>
                <p:nvPr/>
              </p:nvGrpSpPr>
              <p:grpSpPr bwMode="auto">
                <a:xfrm>
                  <a:off x="3787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6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86"/>
                <p:cNvGrpSpPr/>
                <p:nvPr/>
              </p:nvGrpSpPr>
              <p:grpSpPr bwMode="auto">
                <a:xfrm>
                  <a:off x="3107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6" name="Group 89"/>
                <p:cNvGrpSpPr/>
                <p:nvPr/>
              </p:nvGrpSpPr>
              <p:grpSpPr bwMode="auto">
                <a:xfrm>
                  <a:off x="3787" y="2387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8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7" name="Group 92"/>
                <p:cNvGrpSpPr/>
                <p:nvPr/>
              </p:nvGrpSpPr>
              <p:grpSpPr bwMode="auto">
                <a:xfrm>
                  <a:off x="3107" y="2387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8" name="Group 95"/>
                <p:cNvGrpSpPr/>
                <p:nvPr/>
              </p:nvGrpSpPr>
              <p:grpSpPr bwMode="auto">
                <a:xfrm>
                  <a:off x="3787" y="2750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6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" name="Group 98"/>
                <p:cNvGrpSpPr/>
                <p:nvPr/>
              </p:nvGrpSpPr>
              <p:grpSpPr bwMode="auto">
                <a:xfrm>
                  <a:off x="3107" y="2750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2" name="Line 101"/>
                <p:cNvSpPr>
                  <a:spLocks noChangeShapeType="1"/>
                </p:cNvSpPr>
                <p:nvPr/>
              </p:nvSpPr>
              <p:spPr bwMode="auto">
                <a:xfrm>
                  <a:off x="3515" y="572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Line 102"/>
                <p:cNvSpPr>
                  <a:spLocks noChangeShapeType="1"/>
                </p:cNvSpPr>
                <p:nvPr/>
              </p:nvSpPr>
              <p:spPr bwMode="auto">
                <a:xfrm>
                  <a:off x="3515" y="890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Line 103"/>
                <p:cNvSpPr>
                  <a:spLocks noChangeShapeType="1"/>
                </p:cNvSpPr>
                <p:nvPr/>
              </p:nvSpPr>
              <p:spPr bwMode="auto">
                <a:xfrm>
                  <a:off x="3515" y="1207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Line 104"/>
                <p:cNvSpPr>
                  <a:spLocks noChangeShapeType="1"/>
                </p:cNvSpPr>
                <p:nvPr/>
              </p:nvSpPr>
              <p:spPr bwMode="auto">
                <a:xfrm>
                  <a:off x="3515" y="1525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Line 105"/>
                <p:cNvSpPr>
                  <a:spLocks noChangeShapeType="1"/>
                </p:cNvSpPr>
                <p:nvPr/>
              </p:nvSpPr>
              <p:spPr bwMode="auto">
                <a:xfrm>
                  <a:off x="3515" y="1842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106"/>
                <p:cNvSpPr>
                  <a:spLocks noChangeShapeType="1"/>
                </p:cNvSpPr>
                <p:nvPr/>
              </p:nvSpPr>
              <p:spPr bwMode="auto">
                <a:xfrm>
                  <a:off x="3515" y="2251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Line 107"/>
                <p:cNvSpPr>
                  <a:spLocks noChangeShapeType="1"/>
                </p:cNvSpPr>
                <p:nvPr/>
              </p:nvSpPr>
              <p:spPr bwMode="auto">
                <a:xfrm>
                  <a:off x="3515" y="2523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Line 108"/>
                <p:cNvSpPr>
                  <a:spLocks noChangeShapeType="1"/>
                </p:cNvSpPr>
                <p:nvPr/>
              </p:nvSpPr>
              <p:spPr bwMode="auto">
                <a:xfrm>
                  <a:off x="3515" y="2886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Line 109"/>
                <p:cNvSpPr>
                  <a:spLocks noChangeShapeType="1"/>
                </p:cNvSpPr>
                <p:nvPr/>
              </p:nvSpPr>
              <p:spPr bwMode="auto">
                <a:xfrm>
                  <a:off x="4195" y="890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Line 110"/>
                <p:cNvSpPr>
                  <a:spLocks noChangeShapeType="1"/>
                </p:cNvSpPr>
                <p:nvPr/>
              </p:nvSpPr>
              <p:spPr bwMode="auto">
                <a:xfrm>
                  <a:off x="4150" y="2205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88" name="Text Box 9"/>
          <p:cNvSpPr txBox="1">
            <a:spLocks noChangeArrowheads="1"/>
          </p:cNvSpPr>
          <p:nvPr/>
        </p:nvSpPr>
        <p:spPr bwMode="auto">
          <a:xfrm>
            <a:off x="6614785" y="762305"/>
            <a:ext cx="5074171" cy="2862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图的邻接表存储类型定义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边表结点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*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edgenode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顶点表结点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vextype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edgenode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图的定义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   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vexnode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NMAX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+1];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  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顶点数</a:t>
            </a:r>
            <a:r>
              <a:rPr kumimoji="1" lang="en-US" altLang="zh-CN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0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边数</a:t>
            </a:r>
            <a:endParaRPr kumimoji="1" lang="zh-CN" altLang="en-US" sz="20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图的广度优先搜索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Breadth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BFS)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711588" y="806376"/>
            <a:ext cx="7703709" cy="28396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BSF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算法：类似于树的层次遍历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假设初始时图中所有顶点都没被访问过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从图中某一顶点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出发，访问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访问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的全部邻接点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2,...,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wt</a:t>
            </a:r>
            <a:endParaRPr lang="en-US" altLang="zh-CN" sz="20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再从这些被访问的顶点出发，逐次访问它们的邻接点（已被访问的顶点除外）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依此类推，直到所有顶点都被访问为止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需要辅助数组：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visited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[1..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，记录各结点被访问的状态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以队列为辅助存储空间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5" name="Group 6"/>
          <p:cNvGrpSpPr/>
          <p:nvPr/>
        </p:nvGrpSpPr>
        <p:grpSpPr bwMode="auto">
          <a:xfrm>
            <a:off x="1682398" y="3761722"/>
            <a:ext cx="1826555" cy="1826488"/>
            <a:chOff x="164" y="0"/>
            <a:chExt cx="1332" cy="131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6" name="Oval 5"/>
            <p:cNvSpPr>
              <a:spLocks noChangeArrowheads="1"/>
            </p:cNvSpPr>
            <p:nvPr/>
          </p:nvSpPr>
          <p:spPr bwMode="auto">
            <a:xfrm>
              <a:off x="694" y="0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35" y="318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4" y="699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26" y="699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1089" y="318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1285" y="699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892" y="699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743" y="1106"/>
              <a:ext cx="211" cy="211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>
              <a:off x="535" y="177"/>
              <a:ext cx="178" cy="178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906" y="149"/>
              <a:ext cx="211" cy="211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 flipH="1">
              <a:off x="305" y="522"/>
              <a:ext cx="100" cy="178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538" y="477"/>
              <a:ext cx="111" cy="222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 flipH="1">
              <a:off x="1050" y="519"/>
              <a:ext cx="98" cy="179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ine 18"/>
            <p:cNvSpPr>
              <a:spLocks noChangeShapeType="1"/>
            </p:cNvSpPr>
            <p:nvPr/>
          </p:nvSpPr>
          <p:spPr bwMode="auto">
            <a:xfrm>
              <a:off x="1269" y="507"/>
              <a:ext cx="124" cy="191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689" y="904"/>
              <a:ext cx="86" cy="213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 flipH="1">
              <a:off x="871" y="911"/>
              <a:ext cx="122" cy="200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304" y="904"/>
              <a:ext cx="436" cy="297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Line 23"/>
            <p:cNvSpPr>
              <a:spLocks noChangeShapeType="1"/>
            </p:cNvSpPr>
            <p:nvPr/>
          </p:nvSpPr>
          <p:spPr bwMode="auto">
            <a:xfrm flipH="1">
              <a:off x="949" y="911"/>
              <a:ext cx="444" cy="267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4"/>
          <p:cNvGrpSpPr/>
          <p:nvPr/>
        </p:nvGrpSpPr>
        <p:grpSpPr bwMode="auto">
          <a:xfrm>
            <a:off x="7694436" y="3563112"/>
            <a:ext cx="2021451" cy="2028162"/>
            <a:chOff x="306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7" name="Oval 3"/>
            <p:cNvSpPr>
              <a:spLocks noChangeArrowheads="1"/>
            </p:cNvSpPr>
            <p:nvPr/>
          </p:nvSpPr>
          <p:spPr bwMode="auto">
            <a:xfrm>
              <a:off x="836" y="0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Oval 4"/>
            <p:cNvSpPr>
              <a:spLocks noChangeArrowheads="1"/>
            </p:cNvSpPr>
            <p:nvPr/>
          </p:nvSpPr>
          <p:spPr bwMode="auto">
            <a:xfrm>
              <a:off x="477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306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68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1231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1427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1034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>
              <a:off x="507" y="1072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5" name="Line 11"/>
            <p:cNvSpPr>
              <a:spLocks noChangeShapeType="1"/>
            </p:cNvSpPr>
            <p:nvPr/>
          </p:nvSpPr>
          <p:spPr bwMode="auto">
            <a:xfrm flipH="1">
              <a:off x="655" y="178"/>
              <a:ext cx="211" cy="174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12"/>
            <p:cNvSpPr>
              <a:spLocks noChangeShapeType="1"/>
            </p:cNvSpPr>
            <p:nvPr/>
          </p:nvSpPr>
          <p:spPr bwMode="auto">
            <a:xfrm>
              <a:off x="1025" y="178"/>
              <a:ext cx="224" cy="169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 flipH="1">
              <a:off x="415" y="516"/>
              <a:ext cx="100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>
              <a:off x="660" y="490"/>
              <a:ext cx="121" cy="20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436" y="911"/>
              <a:ext cx="126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16"/>
            <p:cNvSpPr>
              <a:spLocks noChangeShapeType="1"/>
            </p:cNvSpPr>
            <p:nvPr/>
          </p:nvSpPr>
          <p:spPr bwMode="auto">
            <a:xfrm flipH="1">
              <a:off x="655" y="911"/>
              <a:ext cx="103" cy="173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Line 17"/>
            <p:cNvSpPr>
              <a:spLocks noChangeShapeType="1"/>
            </p:cNvSpPr>
            <p:nvPr/>
          </p:nvSpPr>
          <p:spPr bwMode="auto">
            <a:xfrm flipH="1">
              <a:off x="1138" y="496"/>
              <a:ext cx="111" cy="211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 flipV="1">
              <a:off x="1247" y="843"/>
              <a:ext cx="178" cy="2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>
              <a:off x="1411" y="491"/>
              <a:ext cx="122" cy="200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tailEnd type="stealth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66566" y="5634702"/>
            <a:ext cx="5560443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6117879" y="5646224"/>
            <a:ext cx="5560443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75" name="Group 6"/>
          <p:cNvGrpSpPr/>
          <p:nvPr/>
        </p:nvGrpSpPr>
        <p:grpSpPr bwMode="auto">
          <a:xfrm>
            <a:off x="8882216" y="1028014"/>
            <a:ext cx="2534110" cy="2028464"/>
            <a:chOff x="1383" y="890"/>
            <a:chExt cx="2223" cy="1814"/>
          </a:xfrm>
          <a:solidFill>
            <a:srgbClr val="FF99CC"/>
          </a:solidFill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2245" y="890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val 8"/>
            <p:cNvSpPr>
              <a:spLocks noChangeArrowheads="1"/>
            </p:cNvSpPr>
            <p:nvPr/>
          </p:nvSpPr>
          <p:spPr bwMode="auto">
            <a:xfrm>
              <a:off x="1383" y="1344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val 9"/>
            <p:cNvSpPr>
              <a:spLocks noChangeArrowheads="1"/>
            </p:cNvSpPr>
            <p:nvPr/>
          </p:nvSpPr>
          <p:spPr bwMode="auto">
            <a:xfrm>
              <a:off x="1383" y="2115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Oval 10"/>
            <p:cNvSpPr>
              <a:spLocks noChangeArrowheads="1"/>
            </p:cNvSpPr>
            <p:nvPr/>
          </p:nvSpPr>
          <p:spPr bwMode="auto">
            <a:xfrm>
              <a:off x="2925" y="1298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val 11"/>
            <p:cNvSpPr>
              <a:spLocks noChangeArrowheads="1"/>
            </p:cNvSpPr>
            <p:nvPr/>
          </p:nvSpPr>
          <p:spPr bwMode="auto">
            <a:xfrm>
              <a:off x="2018" y="1480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Oval 12"/>
            <p:cNvSpPr>
              <a:spLocks noChangeArrowheads="1"/>
            </p:cNvSpPr>
            <p:nvPr/>
          </p:nvSpPr>
          <p:spPr bwMode="auto">
            <a:xfrm>
              <a:off x="2018" y="2205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13"/>
            <p:cNvSpPr>
              <a:spLocks noChangeArrowheads="1"/>
            </p:cNvSpPr>
            <p:nvPr/>
          </p:nvSpPr>
          <p:spPr bwMode="auto">
            <a:xfrm>
              <a:off x="3288" y="1979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2653" y="2387"/>
              <a:ext cx="318" cy="317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Line 15"/>
            <p:cNvSpPr>
              <a:spLocks noChangeShapeType="1"/>
            </p:cNvSpPr>
            <p:nvPr/>
          </p:nvSpPr>
          <p:spPr bwMode="auto">
            <a:xfrm flipV="1">
              <a:off x="1655" y="1071"/>
              <a:ext cx="590" cy="318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16"/>
            <p:cNvSpPr>
              <a:spLocks noChangeShapeType="1"/>
            </p:cNvSpPr>
            <p:nvPr/>
          </p:nvSpPr>
          <p:spPr bwMode="auto">
            <a:xfrm>
              <a:off x="1519" y="1661"/>
              <a:ext cx="0" cy="454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17"/>
            <p:cNvSpPr>
              <a:spLocks noChangeShapeType="1"/>
            </p:cNvSpPr>
            <p:nvPr/>
          </p:nvSpPr>
          <p:spPr bwMode="auto">
            <a:xfrm>
              <a:off x="1701" y="2296"/>
              <a:ext cx="317" cy="45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18"/>
            <p:cNvSpPr>
              <a:spLocks noChangeShapeType="1"/>
            </p:cNvSpPr>
            <p:nvPr/>
          </p:nvSpPr>
          <p:spPr bwMode="auto">
            <a:xfrm flipV="1">
              <a:off x="2200" y="1797"/>
              <a:ext cx="0" cy="408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Line 19"/>
            <p:cNvSpPr>
              <a:spLocks noChangeShapeType="1"/>
            </p:cNvSpPr>
            <p:nvPr/>
          </p:nvSpPr>
          <p:spPr bwMode="auto">
            <a:xfrm>
              <a:off x="1701" y="1480"/>
              <a:ext cx="363" cy="45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Line 20"/>
            <p:cNvSpPr>
              <a:spLocks noChangeShapeType="1"/>
            </p:cNvSpPr>
            <p:nvPr/>
          </p:nvSpPr>
          <p:spPr bwMode="auto">
            <a:xfrm>
              <a:off x="2582" y="1071"/>
              <a:ext cx="389" cy="273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Line 21"/>
            <p:cNvSpPr>
              <a:spLocks noChangeShapeType="1"/>
            </p:cNvSpPr>
            <p:nvPr/>
          </p:nvSpPr>
          <p:spPr bwMode="auto">
            <a:xfrm>
              <a:off x="3198" y="1570"/>
              <a:ext cx="181" cy="409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Line 22"/>
            <p:cNvSpPr>
              <a:spLocks noChangeShapeType="1"/>
            </p:cNvSpPr>
            <p:nvPr/>
          </p:nvSpPr>
          <p:spPr bwMode="auto">
            <a:xfrm flipH="1">
              <a:off x="2789" y="1615"/>
              <a:ext cx="227" cy="772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Line 23"/>
            <p:cNvSpPr>
              <a:spLocks noChangeShapeType="1"/>
            </p:cNvSpPr>
            <p:nvPr/>
          </p:nvSpPr>
          <p:spPr bwMode="auto">
            <a:xfrm flipV="1">
              <a:off x="2925" y="2205"/>
              <a:ext cx="409" cy="227"/>
            </a:xfrm>
            <a:prstGeom prst="line">
              <a:avLst/>
            </a:prstGeom>
            <a:grpFill/>
            <a:ln w="317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图的连通性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fld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49521" y="1010900"/>
            <a:ext cx="8613727" cy="5099528"/>
          </a:xfrm>
          <a:prstGeom prst="rect">
            <a:avLst/>
          </a:prstGeom>
          <a:noFill/>
          <a:ln cap="flat">
            <a:noFill/>
            <a:prstDash val="dash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连通图，从图中任一顶点出发，便可遍历图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非连通图，从任一顶点出发，不能访问所有顶点，只能访问一个连通分量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怎样求图的连通分量？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从图中任一顶点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出发遍历图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遍历中被访问的顶点，都与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在同一个连通分量上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一次遍历结束，若还有未被访问过的顶点，则从其中任意顶点出发，重新遍历图，可访问另一个连通分量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（或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）算法仅被调用一次，则图是连通图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若被调用多次，则图是非连通图，分别访问多个连通分量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图的遍历算法：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step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:1~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visited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]=FALSE;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>
              <a:lnSpc>
                <a:spcPct val="8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step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:1~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if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ct val="8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DFS(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7" name="Group 4"/>
          <p:cNvGrpSpPr/>
          <p:nvPr/>
        </p:nvGrpSpPr>
        <p:grpSpPr bwMode="auto">
          <a:xfrm>
            <a:off x="8229564" y="3368000"/>
            <a:ext cx="2516364" cy="2365248"/>
            <a:chOff x="306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836" y="0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477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06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668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1231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1427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1034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507" y="1072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H="1">
              <a:off x="655" y="178"/>
              <a:ext cx="211" cy="174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 flipH="1">
              <a:off x="415" y="516"/>
              <a:ext cx="100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660" y="490"/>
              <a:ext cx="121" cy="20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436" y="911"/>
              <a:ext cx="126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655" y="911"/>
              <a:ext cx="103" cy="173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 flipH="1">
              <a:off x="1138" y="496"/>
              <a:ext cx="111" cy="211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 flipV="1">
              <a:off x="1247" y="843"/>
              <a:ext cx="178" cy="2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>
              <a:off x="1411" y="491"/>
              <a:ext cx="122" cy="200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图的深度优先遍历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DFS)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86" name="Rectangle 3"/>
          <p:cNvSpPr>
            <a:spLocks noChangeArrowheads="1"/>
          </p:cNvSpPr>
          <p:nvPr/>
        </p:nvSpPr>
        <p:spPr bwMode="auto">
          <a:xfrm>
            <a:off x="610829" y="949152"/>
            <a:ext cx="10742971" cy="509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DFS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算法：指定出发顶点的编号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，对无向图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DFS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遍历。类似树的深度遍历。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算法思路：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：设初始状态：图中所有顶点都没被访问过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foreach  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 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(1~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visited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]=0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：初始化栈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lang="en-US" altLang="zh-CN" sz="2000" b="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：访问顶点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]=1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：找并访问与顶点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但未被访问过的顶点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:1~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]==1 and</a:t>
            </a:r>
            <a:r>
              <a:rPr lang="en-US" altLang="zh-CN" sz="20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]==0) 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：当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所有的邻接点均被访问过，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则退回到最近被访问过的前一顶点</a:t>
            </a:r>
            <a:endParaRPr lang="en-US" altLang="zh-CN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emptystack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zh-CN" altLang="en-US" sz="2000" b="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Group 129"/>
          <p:cNvGraphicFramePr>
            <a:graphicFrameLocks noGrp="1"/>
          </p:cNvGraphicFramePr>
          <p:nvPr/>
        </p:nvGraphicFramePr>
        <p:xfrm>
          <a:off x="1235314" y="1175357"/>
          <a:ext cx="1008062" cy="2755011"/>
        </p:xfrm>
        <a:graphic>
          <a:graphicData uri="http://schemas.openxmlformats.org/drawingml/2006/table">
            <a:tbl>
              <a:tblPr/>
              <a:tblGrid>
                <a:gridCol w="504825"/>
                <a:gridCol w="503237"/>
              </a:tblGrid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5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Group 34"/>
          <p:cNvGrpSpPr/>
          <p:nvPr/>
        </p:nvGrpSpPr>
        <p:grpSpPr bwMode="auto">
          <a:xfrm>
            <a:off x="2027476" y="1175357"/>
            <a:ext cx="3529013" cy="2726556"/>
            <a:chOff x="2789" y="436"/>
            <a:chExt cx="2223" cy="2587"/>
          </a:xfrm>
          <a:noFill/>
        </p:grpSpPr>
        <p:grpSp>
          <p:nvGrpSpPr>
            <p:cNvPr id="8" name="Group 35"/>
            <p:cNvGrpSpPr/>
            <p:nvPr/>
          </p:nvGrpSpPr>
          <p:grpSpPr bwMode="auto">
            <a:xfrm>
              <a:off x="2789" y="572"/>
              <a:ext cx="318" cy="2314"/>
              <a:chOff x="2789" y="572"/>
              <a:chExt cx="318" cy="2314"/>
            </a:xfrm>
            <a:grpFill/>
          </p:grpSpPr>
          <p:sp>
            <p:nvSpPr>
              <p:cNvPr id="76" name="Line 36"/>
              <p:cNvSpPr>
                <a:spLocks noChangeShapeType="1"/>
              </p:cNvSpPr>
              <p:nvPr/>
            </p:nvSpPr>
            <p:spPr bwMode="auto">
              <a:xfrm>
                <a:off x="2835" y="572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Line 37"/>
              <p:cNvSpPr>
                <a:spLocks noChangeShapeType="1"/>
              </p:cNvSpPr>
              <p:nvPr/>
            </p:nvSpPr>
            <p:spPr bwMode="auto">
              <a:xfrm>
                <a:off x="2789" y="890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Line 38"/>
              <p:cNvSpPr>
                <a:spLocks noChangeShapeType="1"/>
              </p:cNvSpPr>
              <p:nvPr/>
            </p:nvSpPr>
            <p:spPr bwMode="auto">
              <a:xfrm>
                <a:off x="2789" y="1207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Line 39"/>
              <p:cNvSpPr>
                <a:spLocks noChangeShapeType="1"/>
              </p:cNvSpPr>
              <p:nvPr/>
            </p:nvSpPr>
            <p:spPr bwMode="auto">
              <a:xfrm>
                <a:off x="2835" y="1525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Line 40"/>
              <p:cNvSpPr>
                <a:spLocks noChangeShapeType="1"/>
              </p:cNvSpPr>
              <p:nvPr/>
            </p:nvSpPr>
            <p:spPr bwMode="auto">
              <a:xfrm>
                <a:off x="2835" y="1842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Line 41"/>
              <p:cNvSpPr>
                <a:spLocks noChangeShapeType="1"/>
              </p:cNvSpPr>
              <p:nvPr/>
            </p:nvSpPr>
            <p:spPr bwMode="auto">
              <a:xfrm>
                <a:off x="2835" y="2205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Line 42"/>
              <p:cNvSpPr>
                <a:spLocks noChangeShapeType="1"/>
              </p:cNvSpPr>
              <p:nvPr/>
            </p:nvSpPr>
            <p:spPr bwMode="auto">
              <a:xfrm>
                <a:off x="2835" y="2478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2835" y="2886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44"/>
            <p:cNvGrpSpPr/>
            <p:nvPr/>
          </p:nvGrpSpPr>
          <p:grpSpPr bwMode="auto">
            <a:xfrm>
              <a:off x="3107" y="436"/>
              <a:ext cx="1905" cy="2587"/>
              <a:chOff x="3107" y="436"/>
              <a:chExt cx="1905" cy="2587"/>
            </a:xfrm>
            <a:grpFill/>
          </p:grpSpPr>
          <p:grpSp>
            <p:nvGrpSpPr>
              <p:cNvPr id="10" name="Group 45"/>
              <p:cNvGrpSpPr/>
              <p:nvPr/>
            </p:nvGrpSpPr>
            <p:grpSpPr bwMode="auto">
              <a:xfrm>
                <a:off x="4468" y="754"/>
                <a:ext cx="544" cy="1588"/>
                <a:chOff x="4468" y="754"/>
                <a:chExt cx="544" cy="1588"/>
              </a:xfrm>
              <a:grpFill/>
            </p:grpSpPr>
            <p:grpSp>
              <p:nvGrpSpPr>
                <p:cNvPr id="70" name="Group 46"/>
                <p:cNvGrpSpPr/>
                <p:nvPr/>
              </p:nvGrpSpPr>
              <p:grpSpPr bwMode="auto">
                <a:xfrm>
                  <a:off x="4468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" name="Group 49"/>
                <p:cNvGrpSpPr/>
                <p:nvPr/>
              </p:nvGrpSpPr>
              <p:grpSpPr bwMode="auto">
                <a:xfrm>
                  <a:off x="4468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72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3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1" name="Group 52"/>
              <p:cNvGrpSpPr/>
              <p:nvPr/>
            </p:nvGrpSpPr>
            <p:grpSpPr bwMode="auto">
              <a:xfrm>
                <a:off x="3107" y="436"/>
                <a:ext cx="1360" cy="2587"/>
                <a:chOff x="3107" y="436"/>
                <a:chExt cx="1360" cy="2587"/>
              </a:xfrm>
              <a:grpFill/>
            </p:grpSpPr>
            <p:grpSp>
              <p:nvGrpSpPr>
                <p:cNvPr id="12" name="Group 53"/>
                <p:cNvGrpSpPr/>
                <p:nvPr/>
              </p:nvGrpSpPr>
              <p:grpSpPr bwMode="auto">
                <a:xfrm>
                  <a:off x="3107" y="43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8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" name="Group 56"/>
                <p:cNvGrpSpPr/>
                <p:nvPr/>
              </p:nvGrpSpPr>
              <p:grpSpPr bwMode="auto">
                <a:xfrm>
                  <a:off x="3787" y="43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6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" name="Group 59"/>
                <p:cNvGrpSpPr/>
                <p:nvPr/>
              </p:nvGrpSpPr>
              <p:grpSpPr bwMode="auto">
                <a:xfrm>
                  <a:off x="3107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5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5" name="Group 62"/>
                <p:cNvGrpSpPr/>
                <p:nvPr/>
              </p:nvGrpSpPr>
              <p:grpSpPr bwMode="auto">
                <a:xfrm>
                  <a:off x="3787" y="754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2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3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6" name="Group 65"/>
                <p:cNvGrpSpPr/>
                <p:nvPr/>
              </p:nvGrpSpPr>
              <p:grpSpPr bwMode="auto">
                <a:xfrm>
                  <a:off x="3107" y="1071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6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1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68"/>
                <p:cNvGrpSpPr/>
                <p:nvPr/>
              </p:nvGrpSpPr>
              <p:grpSpPr bwMode="auto">
                <a:xfrm>
                  <a:off x="3787" y="1071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8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8" name="Group 71"/>
                <p:cNvGrpSpPr/>
                <p:nvPr/>
              </p:nvGrpSpPr>
              <p:grpSpPr bwMode="auto">
                <a:xfrm>
                  <a:off x="3787" y="138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9" name="Group 74"/>
                <p:cNvGrpSpPr/>
                <p:nvPr/>
              </p:nvGrpSpPr>
              <p:grpSpPr bwMode="auto">
                <a:xfrm>
                  <a:off x="3107" y="138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4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0" name="Group 77"/>
                <p:cNvGrpSpPr/>
                <p:nvPr/>
              </p:nvGrpSpPr>
              <p:grpSpPr bwMode="auto">
                <a:xfrm>
                  <a:off x="3787" y="170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2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Group 80"/>
                <p:cNvGrpSpPr/>
                <p:nvPr/>
              </p:nvGrpSpPr>
              <p:grpSpPr bwMode="auto">
                <a:xfrm>
                  <a:off x="3107" y="1706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50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Group 83"/>
                <p:cNvGrpSpPr/>
                <p:nvPr/>
              </p:nvGrpSpPr>
              <p:grpSpPr bwMode="auto">
                <a:xfrm>
                  <a:off x="3787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6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Group 86"/>
                <p:cNvGrpSpPr/>
                <p:nvPr/>
              </p:nvGrpSpPr>
              <p:grpSpPr bwMode="auto">
                <a:xfrm>
                  <a:off x="3107" y="2069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4" name="Group 89"/>
                <p:cNvGrpSpPr/>
                <p:nvPr/>
              </p:nvGrpSpPr>
              <p:grpSpPr bwMode="auto">
                <a:xfrm>
                  <a:off x="3787" y="2387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4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92"/>
                <p:cNvGrpSpPr/>
                <p:nvPr/>
              </p:nvGrpSpPr>
              <p:grpSpPr bwMode="auto">
                <a:xfrm>
                  <a:off x="3107" y="2387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2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6" name="Group 95"/>
                <p:cNvGrpSpPr/>
                <p:nvPr/>
              </p:nvGrpSpPr>
              <p:grpSpPr bwMode="auto">
                <a:xfrm>
                  <a:off x="3787" y="2750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40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6      ^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7" name="Group 98"/>
                <p:cNvGrpSpPr/>
                <p:nvPr/>
              </p:nvGrpSpPr>
              <p:grpSpPr bwMode="auto">
                <a:xfrm>
                  <a:off x="3107" y="2750"/>
                  <a:ext cx="544" cy="273"/>
                  <a:chOff x="3152" y="436"/>
                  <a:chExt cx="544" cy="273"/>
                </a:xfrm>
                <a:grpFill/>
              </p:grpSpPr>
              <p:sp>
                <p:nvSpPr>
                  <p:cNvPr id="38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3152" y="436"/>
                    <a:ext cx="544" cy="273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6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altLang="zh-CN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3470" y="436"/>
                    <a:ext cx="0" cy="27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Line 101"/>
                <p:cNvSpPr>
                  <a:spLocks noChangeShapeType="1"/>
                </p:cNvSpPr>
                <p:nvPr/>
              </p:nvSpPr>
              <p:spPr bwMode="auto">
                <a:xfrm>
                  <a:off x="3515" y="572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Line 102"/>
                <p:cNvSpPr>
                  <a:spLocks noChangeShapeType="1"/>
                </p:cNvSpPr>
                <p:nvPr/>
              </p:nvSpPr>
              <p:spPr bwMode="auto">
                <a:xfrm>
                  <a:off x="3515" y="890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Line 103"/>
                <p:cNvSpPr>
                  <a:spLocks noChangeShapeType="1"/>
                </p:cNvSpPr>
                <p:nvPr/>
              </p:nvSpPr>
              <p:spPr bwMode="auto">
                <a:xfrm>
                  <a:off x="3515" y="1207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104"/>
                <p:cNvSpPr>
                  <a:spLocks noChangeShapeType="1"/>
                </p:cNvSpPr>
                <p:nvPr/>
              </p:nvSpPr>
              <p:spPr bwMode="auto">
                <a:xfrm>
                  <a:off x="3515" y="1525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Line 105"/>
                <p:cNvSpPr>
                  <a:spLocks noChangeShapeType="1"/>
                </p:cNvSpPr>
                <p:nvPr/>
              </p:nvSpPr>
              <p:spPr bwMode="auto">
                <a:xfrm>
                  <a:off x="3515" y="1842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Line 106"/>
                <p:cNvSpPr>
                  <a:spLocks noChangeShapeType="1"/>
                </p:cNvSpPr>
                <p:nvPr/>
              </p:nvSpPr>
              <p:spPr bwMode="auto">
                <a:xfrm>
                  <a:off x="3515" y="2251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Line 107"/>
                <p:cNvSpPr>
                  <a:spLocks noChangeShapeType="1"/>
                </p:cNvSpPr>
                <p:nvPr/>
              </p:nvSpPr>
              <p:spPr bwMode="auto">
                <a:xfrm>
                  <a:off x="3515" y="2523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Line 108"/>
                <p:cNvSpPr>
                  <a:spLocks noChangeShapeType="1"/>
                </p:cNvSpPr>
                <p:nvPr/>
              </p:nvSpPr>
              <p:spPr bwMode="auto">
                <a:xfrm>
                  <a:off x="3515" y="2886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Line 109"/>
                <p:cNvSpPr>
                  <a:spLocks noChangeShapeType="1"/>
                </p:cNvSpPr>
                <p:nvPr/>
              </p:nvSpPr>
              <p:spPr bwMode="auto">
                <a:xfrm>
                  <a:off x="4195" y="890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110"/>
                <p:cNvSpPr>
                  <a:spLocks noChangeShapeType="1"/>
                </p:cNvSpPr>
                <p:nvPr/>
              </p:nvSpPr>
              <p:spPr bwMode="auto">
                <a:xfrm>
                  <a:off x="4150" y="2205"/>
                  <a:ext cx="272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t="39963" r="66162" b="39255"/>
          <a:stretch>
            <a:fillRect/>
          </a:stretch>
        </p:blipFill>
        <p:spPr bwMode="auto">
          <a:xfrm>
            <a:off x="7069377" y="1463084"/>
            <a:ext cx="3015378" cy="2341600"/>
          </a:xfrm>
          <a:prstGeom prst="rect">
            <a:avLst/>
          </a:prstGeom>
          <a:noFill/>
          <a:ln w="3175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小结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5024" y="789556"/>
            <a:ext cx="6254279" cy="1509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图的遍历</a:t>
            </a:r>
            <a:endParaRPr lang="zh-CN" altLang="en-US" sz="18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理解图的遍历的概念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熟练掌握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算法，能够编程实现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求无向图连通分量的算法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的非递归算法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14133" y="777411"/>
            <a:ext cx="5006011" cy="4976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分别如何保证不重不漏？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你认为图的遍历重点需解决哪些关键问题？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关于深度广度搜索：</a:t>
            </a:r>
            <a:endParaRPr lang="en-US" altLang="zh-CN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围棋含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19×19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个不同的落子点，如果通过穷举法下棋，第一步有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361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种可能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“广度”指每一步需考虑的可能性数量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“深度”是对每一种选择，需要往后考虑多少步才能想清楚这种选择是不是好的，即给出评估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通过两个“大脑”实现广度和深度的优化。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策略网络（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Policy Network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）：模仿人类棋手落子，在每种局面下选择最佳的几种可能性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价值网络（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Value Network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）：对每种可能性进行评估，预测该选择下赢棋的概率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3559" y="4954008"/>
            <a:ext cx="4915214" cy="1517255"/>
            <a:chOff x="7031665" y="3748446"/>
            <a:chExt cx="4797077" cy="2332143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7031666" y="3931454"/>
              <a:ext cx="4797076" cy="2149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prstDash val="dash"/>
              <a:miter lim="800000"/>
              <a:tailEnd type="none" w="med" len="lg"/>
            </a:ln>
            <a:effectLst/>
          </p:spPr>
          <p:txBody>
            <a:bodyPr wrap="square">
              <a:no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400" b="1" u="sng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课外任务</a:t>
              </a:r>
              <a:endParaRPr lang="en-US" altLang="zh-C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阅读相关资料：请在线编辑，写写读后感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完成实验指导书相关章节练习题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按期参加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ODAY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活动， 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PTA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刷题</a:t>
              </a:r>
              <a:endParaRPr lang="en-US" altLang="zh-CN" b="1" u="sng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1665" y="3748446"/>
              <a:ext cx="4797075" cy="615678"/>
            </a:xfrm>
            <a:prstGeom prst="rect">
              <a:avLst/>
            </a:prstGeom>
            <a:solidFill>
              <a:srgbClr val="2679D9"/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+mj-ea"/>
                  <a:cs typeface="+mj-cs"/>
                </a:rPr>
                <a:t>课外任务</a:t>
              </a:r>
              <a:endParaRPr lang="en-US" altLang="zh-CN" sz="2000" b="1" dirty="0">
                <a:solidFill>
                  <a:schemeClr val="bg1"/>
                </a:solidFill>
                <a:ea typeface="+mj-ea"/>
                <a:cs typeface="+mj-cs"/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7" t="4190" b="6291"/>
          <a:stretch>
            <a:fillRect/>
          </a:stretch>
        </p:blipFill>
        <p:spPr bwMode="auto">
          <a:xfrm>
            <a:off x="330395" y="2486760"/>
            <a:ext cx="3933597" cy="21980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00" r="7421" b="7785"/>
          <a:stretch>
            <a:fillRect/>
          </a:stretch>
        </p:blipFill>
        <p:spPr bwMode="auto">
          <a:xfrm>
            <a:off x="4442024" y="2486760"/>
            <a:ext cx="2394077" cy="22091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2607889" y="4724489"/>
            <a:ext cx="6216514" cy="727014"/>
          </a:xfrm>
        </p:spPr>
        <p:txBody>
          <a:bodyPr/>
          <a:lstStyle/>
          <a:p>
            <a:pPr algn="l"/>
            <a:r>
              <a:rPr lang="zh-CN" altLang="en-US" dirty="0"/>
              <a:t>            图的最小生成树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2603065" y="4724489"/>
            <a:ext cx="1306571" cy="723868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fld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76" name="Rectangle 3"/>
          <p:cNvSpPr txBox="1">
            <a:spLocks noChangeArrowheads="1"/>
          </p:cNvSpPr>
          <p:nvPr/>
        </p:nvSpPr>
        <p:spPr>
          <a:xfrm>
            <a:off x="488255" y="941657"/>
            <a:ext cx="6430073" cy="4974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生成树</a:t>
            </a:r>
            <a:r>
              <a:rPr lang="en-US" altLang="zh-CN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2679D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spanning tree</a:t>
            </a:r>
            <a:r>
              <a:rPr lang="en-US" altLang="zh-CN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极小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连通子图，称为图的生成树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包含图中所有顶点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无回路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个顶点，只有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任意去掉一条边，图将变成非连通图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添加一条边，图中将出现回路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个顶点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条边的图不一定是生成树</a:t>
            </a:r>
            <a:endParaRPr lang="en-US" altLang="zh-CN" sz="2000" b="1" dirty="0">
              <a:solidFill>
                <a:srgbClr val="2679D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对连通图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中任一顶点出发遍历，得到一个边集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的极小连通子图，即图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得到深度优先生成树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BFS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得到广度优先生成树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Text Box 70"/>
          <p:cNvSpPr txBox="1">
            <a:spLocks noChangeArrowheads="1"/>
          </p:cNvSpPr>
          <p:nvPr/>
        </p:nvSpPr>
        <p:spPr bwMode="auto">
          <a:xfrm>
            <a:off x="4500563" y="45815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000">
              <a:effectLst>
                <a:outerShdw blurRad="38100" dist="38100" dir="2700000" algn="tl">
                  <a:srgbClr val="C0C0C0"/>
                </a:outerShdw>
              </a:effectLst>
              <a:sym typeface="Wingdings" panose="05000000000000000000" pitchFamily="2" charset="2"/>
            </a:endParaRPr>
          </a:p>
        </p:txBody>
      </p:sp>
      <p:grpSp>
        <p:nvGrpSpPr>
          <p:cNvPr id="183" name="Group 42"/>
          <p:cNvGrpSpPr/>
          <p:nvPr/>
        </p:nvGrpSpPr>
        <p:grpSpPr bwMode="auto">
          <a:xfrm>
            <a:off x="7859375" y="1713458"/>
            <a:ext cx="3080551" cy="1330673"/>
            <a:chOff x="3035" y="3122"/>
            <a:chExt cx="1524" cy="59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84" name="Oval 71"/>
            <p:cNvSpPr>
              <a:spLocks noChangeArrowheads="1"/>
            </p:cNvSpPr>
            <p:nvPr/>
          </p:nvSpPr>
          <p:spPr bwMode="auto">
            <a:xfrm>
              <a:off x="3205" y="3122"/>
              <a:ext cx="188" cy="17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5" name="Oval 72"/>
            <p:cNvSpPr>
              <a:spLocks noChangeArrowheads="1"/>
            </p:cNvSpPr>
            <p:nvPr/>
          </p:nvSpPr>
          <p:spPr bwMode="auto">
            <a:xfrm>
              <a:off x="3676" y="3122"/>
              <a:ext cx="187" cy="17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6" name="Oval 73"/>
            <p:cNvSpPr>
              <a:spLocks noChangeArrowheads="1"/>
            </p:cNvSpPr>
            <p:nvPr/>
          </p:nvSpPr>
          <p:spPr bwMode="auto">
            <a:xfrm>
              <a:off x="4095" y="3122"/>
              <a:ext cx="187" cy="17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7" name="Oval 74"/>
            <p:cNvSpPr>
              <a:spLocks noChangeArrowheads="1"/>
            </p:cNvSpPr>
            <p:nvPr/>
          </p:nvSpPr>
          <p:spPr bwMode="auto">
            <a:xfrm>
              <a:off x="3035" y="3544"/>
              <a:ext cx="187" cy="17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8" name="Oval 75"/>
            <p:cNvSpPr>
              <a:spLocks noChangeArrowheads="1"/>
            </p:cNvSpPr>
            <p:nvPr/>
          </p:nvSpPr>
          <p:spPr bwMode="auto">
            <a:xfrm>
              <a:off x="3416" y="3544"/>
              <a:ext cx="187" cy="17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9" name="Oval 76"/>
            <p:cNvSpPr>
              <a:spLocks noChangeArrowheads="1"/>
            </p:cNvSpPr>
            <p:nvPr/>
          </p:nvSpPr>
          <p:spPr bwMode="auto">
            <a:xfrm>
              <a:off x="3939" y="3544"/>
              <a:ext cx="187" cy="17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0" name="Oval 78"/>
            <p:cNvSpPr>
              <a:spLocks noChangeArrowheads="1"/>
            </p:cNvSpPr>
            <p:nvPr/>
          </p:nvSpPr>
          <p:spPr bwMode="auto">
            <a:xfrm>
              <a:off x="4372" y="3544"/>
              <a:ext cx="187" cy="17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1" name="Line 79"/>
            <p:cNvSpPr>
              <a:spLocks noChangeShapeType="1"/>
            </p:cNvSpPr>
            <p:nvPr/>
          </p:nvSpPr>
          <p:spPr bwMode="auto">
            <a:xfrm flipH="1">
              <a:off x="3136" y="3302"/>
              <a:ext cx="135" cy="25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Line 80"/>
            <p:cNvSpPr>
              <a:spLocks noChangeShapeType="1"/>
            </p:cNvSpPr>
            <p:nvPr/>
          </p:nvSpPr>
          <p:spPr bwMode="auto">
            <a:xfrm>
              <a:off x="3229" y="3626"/>
              <a:ext cx="188" cy="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Line 82"/>
            <p:cNvSpPr>
              <a:spLocks noChangeShapeType="1"/>
            </p:cNvSpPr>
            <p:nvPr/>
          </p:nvSpPr>
          <p:spPr bwMode="auto">
            <a:xfrm flipH="1">
              <a:off x="3583" y="3302"/>
              <a:ext cx="157" cy="27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Line 83"/>
            <p:cNvSpPr>
              <a:spLocks noChangeShapeType="1"/>
            </p:cNvSpPr>
            <p:nvPr/>
          </p:nvSpPr>
          <p:spPr bwMode="auto">
            <a:xfrm>
              <a:off x="3604" y="3644"/>
              <a:ext cx="333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Line 84"/>
            <p:cNvSpPr>
              <a:spLocks noChangeShapeType="1"/>
            </p:cNvSpPr>
            <p:nvPr/>
          </p:nvSpPr>
          <p:spPr bwMode="auto">
            <a:xfrm>
              <a:off x="3864" y="3208"/>
              <a:ext cx="22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Line 85"/>
            <p:cNvSpPr>
              <a:spLocks noChangeShapeType="1"/>
            </p:cNvSpPr>
            <p:nvPr/>
          </p:nvSpPr>
          <p:spPr bwMode="auto">
            <a:xfrm>
              <a:off x="3849" y="3267"/>
              <a:ext cx="545" cy="31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7" name="Group 60"/>
          <p:cNvGrpSpPr/>
          <p:nvPr/>
        </p:nvGrpSpPr>
        <p:grpSpPr bwMode="auto">
          <a:xfrm>
            <a:off x="7823476" y="3641713"/>
            <a:ext cx="3161901" cy="1350657"/>
            <a:chOff x="3833" y="2976"/>
            <a:chExt cx="1524" cy="599"/>
          </a:xfrm>
        </p:grpSpPr>
        <p:sp>
          <p:nvSpPr>
            <p:cNvPr id="198" name="Oval 71"/>
            <p:cNvSpPr>
              <a:spLocks noChangeArrowheads="1"/>
            </p:cNvSpPr>
            <p:nvPr/>
          </p:nvSpPr>
          <p:spPr bwMode="auto">
            <a:xfrm>
              <a:off x="4003" y="2976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9" name="Oval 72"/>
            <p:cNvSpPr>
              <a:spLocks noChangeArrowheads="1"/>
            </p:cNvSpPr>
            <p:nvPr/>
          </p:nvSpPr>
          <p:spPr bwMode="auto">
            <a:xfrm>
              <a:off x="4474" y="2976"/>
              <a:ext cx="187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0" name="Oval 73"/>
            <p:cNvSpPr>
              <a:spLocks noChangeArrowheads="1"/>
            </p:cNvSpPr>
            <p:nvPr/>
          </p:nvSpPr>
          <p:spPr bwMode="auto">
            <a:xfrm>
              <a:off x="4893" y="2976"/>
              <a:ext cx="187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1" name="Oval 74"/>
            <p:cNvSpPr>
              <a:spLocks noChangeArrowheads="1"/>
            </p:cNvSpPr>
            <p:nvPr/>
          </p:nvSpPr>
          <p:spPr bwMode="auto">
            <a:xfrm>
              <a:off x="3833" y="3398"/>
              <a:ext cx="187" cy="17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2" name="Oval 75"/>
            <p:cNvSpPr>
              <a:spLocks noChangeArrowheads="1"/>
            </p:cNvSpPr>
            <p:nvPr/>
          </p:nvSpPr>
          <p:spPr bwMode="auto">
            <a:xfrm>
              <a:off x="4214" y="3398"/>
              <a:ext cx="187" cy="17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3" name="Oval 76"/>
            <p:cNvSpPr>
              <a:spLocks noChangeArrowheads="1"/>
            </p:cNvSpPr>
            <p:nvPr/>
          </p:nvSpPr>
          <p:spPr bwMode="auto">
            <a:xfrm>
              <a:off x="4737" y="3398"/>
              <a:ext cx="187" cy="17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4" name="Oval 78"/>
            <p:cNvSpPr>
              <a:spLocks noChangeArrowheads="1"/>
            </p:cNvSpPr>
            <p:nvPr/>
          </p:nvSpPr>
          <p:spPr bwMode="auto">
            <a:xfrm>
              <a:off x="5170" y="3398"/>
              <a:ext cx="187" cy="17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5" name="Line 79"/>
            <p:cNvSpPr>
              <a:spLocks noChangeShapeType="1"/>
            </p:cNvSpPr>
            <p:nvPr/>
          </p:nvSpPr>
          <p:spPr bwMode="auto">
            <a:xfrm flipH="1">
              <a:off x="3934" y="3156"/>
              <a:ext cx="135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Line 82"/>
            <p:cNvSpPr>
              <a:spLocks noChangeShapeType="1"/>
            </p:cNvSpPr>
            <p:nvPr/>
          </p:nvSpPr>
          <p:spPr bwMode="auto">
            <a:xfrm flipH="1">
              <a:off x="4356" y="3128"/>
              <a:ext cx="153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Line 83"/>
            <p:cNvSpPr>
              <a:spLocks noChangeShapeType="1"/>
            </p:cNvSpPr>
            <p:nvPr/>
          </p:nvSpPr>
          <p:spPr bwMode="auto">
            <a:xfrm>
              <a:off x="4402" y="3498"/>
              <a:ext cx="3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Line 84"/>
            <p:cNvSpPr>
              <a:spLocks noChangeShapeType="1"/>
            </p:cNvSpPr>
            <p:nvPr/>
          </p:nvSpPr>
          <p:spPr bwMode="auto">
            <a:xfrm>
              <a:off x="4662" y="3062"/>
              <a:ext cx="2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Line 58"/>
            <p:cNvSpPr>
              <a:spLocks noChangeShapeType="1"/>
            </p:cNvSpPr>
            <p:nvPr/>
          </p:nvSpPr>
          <p:spPr bwMode="auto">
            <a:xfrm>
              <a:off x="4014" y="347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59"/>
            <p:cNvSpPr>
              <a:spLocks noChangeShapeType="1"/>
            </p:cNvSpPr>
            <p:nvPr/>
          </p:nvSpPr>
          <p:spPr bwMode="auto">
            <a:xfrm>
              <a:off x="4651" y="3114"/>
              <a:ext cx="523" cy="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Line 59"/>
          <p:cNvSpPr>
            <a:spLocks noChangeShapeType="1"/>
          </p:cNvSpPr>
          <p:nvPr/>
        </p:nvSpPr>
        <p:spPr bwMode="auto">
          <a:xfrm>
            <a:off x="8497222" y="2078194"/>
            <a:ext cx="325734" cy="563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rgbClr val="000000"/>
                </a:solidFill>
              </a:rPr>
              <a:t>图的应用场景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5514" y="1122442"/>
            <a:ext cx="5926566" cy="3452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哥尼斯堡七桥问题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1736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岁的数学家欧拉来到普鲁士的古城哥尼斯堡（哲学家康德的故乡，今俄罗斯加里宁格勒）。普瑞格尔河正好从市中心</a:t>
            </a:r>
            <a:r>
              <a:rPr lang="zh-CN" altLang="en-US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流过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，河中心有两座小岛，岛和两岸之间建筑有七座古桥。 </a:t>
            </a: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当地居民有一项消遣，就是试图每座桥恰好走一遍并回到原出发点，欧拉证明了这种走法是不可能的</a:t>
            </a: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欧拉圆满回答了七桥问题，提出有关一笔画的三条结论：欧拉定理。</a:t>
            </a:r>
            <a:endParaRPr lang="en-US" altLang="zh-CN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欧拉对七桥问题的论证思想，开创了</a:t>
            </a:r>
            <a:r>
              <a:rPr lang="zh-CN" altLang="en-US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图论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(Graph)</a:t>
            </a:r>
            <a:endParaRPr lang="zh-CN" altLang="en-US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图论是计算机科学的数据结构和算法中最重要的框架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" r="4273" b="10533"/>
          <a:stretch>
            <a:fillRect/>
          </a:stretch>
        </p:blipFill>
        <p:spPr bwMode="auto">
          <a:xfrm>
            <a:off x="9662217" y="3454569"/>
            <a:ext cx="2184848" cy="2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4133" t="6677" r="2225" b="9277"/>
          <a:stretch>
            <a:fillRect/>
          </a:stretch>
        </p:blipFill>
        <p:spPr>
          <a:xfrm>
            <a:off x="7040767" y="3340892"/>
            <a:ext cx="2451551" cy="26367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5017" t="21715" r="2942" b="12673"/>
          <a:stretch>
            <a:fillRect/>
          </a:stretch>
        </p:blipFill>
        <p:spPr>
          <a:xfrm>
            <a:off x="8351519" y="766689"/>
            <a:ext cx="3495545" cy="1835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fld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108" name="Group 24"/>
          <p:cNvGrpSpPr/>
          <p:nvPr/>
        </p:nvGrpSpPr>
        <p:grpSpPr bwMode="auto">
          <a:xfrm>
            <a:off x="3053153" y="2958472"/>
            <a:ext cx="2428875" cy="3157538"/>
            <a:chOff x="0" y="0"/>
            <a:chExt cx="1467" cy="1989"/>
          </a:xfrm>
        </p:grpSpPr>
        <p:grpSp>
          <p:nvGrpSpPr>
            <p:cNvPr id="109" name="Group 25"/>
            <p:cNvGrpSpPr/>
            <p:nvPr/>
          </p:nvGrpSpPr>
          <p:grpSpPr bwMode="auto">
            <a:xfrm>
              <a:off x="315" y="0"/>
              <a:ext cx="961" cy="1687"/>
              <a:chOff x="0" y="0"/>
              <a:chExt cx="961" cy="1687"/>
            </a:xfrm>
          </p:grpSpPr>
          <p:sp>
            <p:nvSpPr>
              <p:cNvPr id="111" name="Oval 24"/>
              <p:cNvSpPr>
                <a:spLocks noChangeArrowheads="1"/>
              </p:cNvSpPr>
              <p:nvPr/>
            </p:nvSpPr>
            <p:spPr bwMode="auto">
              <a:xfrm>
                <a:off x="359" y="0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3" name="Oval 26"/>
              <p:cNvSpPr>
                <a:spLocks noChangeArrowheads="1"/>
              </p:cNvSpPr>
              <p:nvPr/>
            </p:nvSpPr>
            <p:spPr bwMode="auto">
              <a:xfrm>
                <a:off x="0" y="699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4" name="Oval 27"/>
              <p:cNvSpPr>
                <a:spLocks noChangeArrowheads="1"/>
              </p:cNvSpPr>
              <p:nvPr/>
            </p:nvSpPr>
            <p:spPr bwMode="auto">
              <a:xfrm>
                <a:off x="0" y="1476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5" name="Oval 28"/>
              <p:cNvSpPr>
                <a:spLocks noChangeArrowheads="1"/>
              </p:cNvSpPr>
              <p:nvPr/>
            </p:nvSpPr>
            <p:spPr bwMode="auto">
              <a:xfrm>
                <a:off x="750" y="318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6" name="Oval 29"/>
              <p:cNvSpPr>
                <a:spLocks noChangeArrowheads="1"/>
              </p:cNvSpPr>
              <p:nvPr/>
            </p:nvSpPr>
            <p:spPr bwMode="auto">
              <a:xfrm>
                <a:off x="750" y="1095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7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7" name="Oval 30"/>
              <p:cNvSpPr>
                <a:spLocks noChangeArrowheads="1"/>
              </p:cNvSpPr>
              <p:nvPr/>
            </p:nvSpPr>
            <p:spPr bwMode="auto">
              <a:xfrm>
                <a:off x="750" y="699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18" name="Oval 31"/>
              <p:cNvSpPr>
                <a:spLocks noChangeArrowheads="1"/>
              </p:cNvSpPr>
              <p:nvPr/>
            </p:nvSpPr>
            <p:spPr bwMode="auto">
              <a:xfrm>
                <a:off x="0" y="1095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8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20" name="Line 33"/>
              <p:cNvSpPr>
                <a:spLocks noChangeShapeType="1"/>
              </p:cNvSpPr>
              <p:nvPr/>
            </p:nvSpPr>
            <p:spPr bwMode="auto">
              <a:xfrm>
                <a:off x="548" y="178"/>
                <a:ext cx="211" cy="2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Line 34"/>
              <p:cNvSpPr>
                <a:spLocks noChangeShapeType="1"/>
              </p:cNvSpPr>
              <p:nvPr/>
            </p:nvSpPr>
            <p:spPr bwMode="auto">
              <a:xfrm>
                <a:off x="96" y="527"/>
                <a:ext cx="0" cy="1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Line 35"/>
              <p:cNvSpPr>
                <a:spLocks noChangeShapeType="1"/>
              </p:cNvSpPr>
              <p:nvPr/>
            </p:nvSpPr>
            <p:spPr bwMode="auto">
              <a:xfrm flipH="1">
                <a:off x="96" y="916"/>
                <a:ext cx="0" cy="1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Line 36"/>
              <p:cNvSpPr>
                <a:spLocks noChangeShapeType="1"/>
              </p:cNvSpPr>
              <p:nvPr/>
            </p:nvSpPr>
            <p:spPr bwMode="auto">
              <a:xfrm>
                <a:off x="96" y="1304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Line 37"/>
              <p:cNvSpPr>
                <a:spLocks noChangeShapeType="1"/>
              </p:cNvSpPr>
              <p:nvPr/>
            </p:nvSpPr>
            <p:spPr bwMode="auto">
              <a:xfrm>
                <a:off x="863" y="527"/>
                <a:ext cx="0" cy="1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38"/>
              <p:cNvSpPr>
                <a:spLocks noChangeShapeType="1"/>
              </p:cNvSpPr>
              <p:nvPr/>
            </p:nvSpPr>
            <p:spPr bwMode="auto">
              <a:xfrm flipH="1">
                <a:off x="863" y="916"/>
                <a:ext cx="0" cy="1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32"/>
              <p:cNvSpPr>
                <a:spLocks noChangeShapeType="1"/>
              </p:cNvSpPr>
              <p:nvPr/>
            </p:nvSpPr>
            <p:spPr bwMode="auto">
              <a:xfrm flipH="1">
                <a:off x="170" y="162"/>
                <a:ext cx="206" cy="2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Oval 25"/>
              <p:cNvSpPr>
                <a:spLocks noChangeArrowheads="1"/>
              </p:cNvSpPr>
              <p:nvPr/>
            </p:nvSpPr>
            <p:spPr bwMode="auto">
              <a:xfrm>
                <a:off x="0" y="318"/>
                <a:ext cx="211" cy="21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10" name="Text Box 39"/>
            <p:cNvSpPr txBox="1">
              <a:spLocks noChangeArrowheads="1"/>
            </p:cNvSpPr>
            <p:nvPr/>
          </p:nvSpPr>
          <p:spPr bwMode="auto">
            <a:xfrm>
              <a:off x="0" y="1756"/>
              <a:ext cx="1467" cy="23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深度优先生成树</a:t>
              </a:r>
              <a:endParaRPr kumimoji="1" lang="zh-CN" altLang="en-US" sz="1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26" name="Group 42"/>
          <p:cNvGrpSpPr/>
          <p:nvPr/>
        </p:nvGrpSpPr>
        <p:grpSpPr bwMode="auto">
          <a:xfrm>
            <a:off x="8568937" y="3584182"/>
            <a:ext cx="2241339" cy="2433638"/>
            <a:chOff x="0" y="0"/>
            <a:chExt cx="1353" cy="1533"/>
          </a:xfrm>
        </p:grpSpPr>
        <p:grpSp>
          <p:nvGrpSpPr>
            <p:cNvPr id="127" name="Group 43"/>
            <p:cNvGrpSpPr/>
            <p:nvPr/>
          </p:nvGrpSpPr>
          <p:grpSpPr bwMode="auto">
            <a:xfrm>
              <a:off x="0" y="0"/>
              <a:ext cx="1353" cy="1272"/>
              <a:chOff x="0" y="0"/>
              <a:chExt cx="1353" cy="1272"/>
            </a:xfrm>
          </p:grpSpPr>
          <p:sp>
            <p:nvSpPr>
              <p:cNvPr id="129" name="Oval 42"/>
              <p:cNvSpPr>
                <a:spLocks noChangeArrowheads="1"/>
              </p:cNvSpPr>
              <p:nvPr/>
            </p:nvSpPr>
            <p:spPr bwMode="auto">
              <a:xfrm>
                <a:off x="551" y="0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1" name="Oval 44"/>
              <p:cNvSpPr>
                <a:spLocks noChangeArrowheads="1"/>
              </p:cNvSpPr>
              <p:nvPr/>
            </p:nvSpPr>
            <p:spPr bwMode="auto">
              <a:xfrm>
                <a:off x="21" y="699"/>
                <a:ext cx="211" cy="211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7" name="Line 50"/>
              <p:cNvSpPr>
                <a:spLocks noChangeShapeType="1"/>
              </p:cNvSpPr>
              <p:nvPr/>
            </p:nvSpPr>
            <p:spPr bwMode="auto">
              <a:xfrm flipH="1">
                <a:off x="361" y="146"/>
                <a:ext cx="202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Line 51"/>
              <p:cNvSpPr>
                <a:spLocks noChangeShapeType="1"/>
              </p:cNvSpPr>
              <p:nvPr/>
            </p:nvSpPr>
            <p:spPr bwMode="auto">
              <a:xfrm>
                <a:off x="740" y="178"/>
                <a:ext cx="211" cy="2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Line 52"/>
              <p:cNvSpPr>
                <a:spLocks noChangeShapeType="1"/>
              </p:cNvSpPr>
              <p:nvPr/>
            </p:nvSpPr>
            <p:spPr bwMode="auto">
              <a:xfrm flipH="1">
                <a:off x="162" y="522"/>
                <a:ext cx="100" cy="17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Line 53"/>
              <p:cNvSpPr>
                <a:spLocks noChangeShapeType="1"/>
              </p:cNvSpPr>
              <p:nvPr/>
            </p:nvSpPr>
            <p:spPr bwMode="auto">
              <a:xfrm>
                <a:off x="351" y="500"/>
                <a:ext cx="111" cy="2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Line 54"/>
              <p:cNvSpPr>
                <a:spLocks noChangeShapeType="1"/>
              </p:cNvSpPr>
              <p:nvPr/>
            </p:nvSpPr>
            <p:spPr bwMode="auto">
              <a:xfrm flipH="1">
                <a:off x="895" y="511"/>
                <a:ext cx="111" cy="2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Line 55"/>
              <p:cNvSpPr>
                <a:spLocks noChangeShapeType="1"/>
              </p:cNvSpPr>
              <p:nvPr/>
            </p:nvSpPr>
            <p:spPr bwMode="auto">
              <a:xfrm>
                <a:off x="1115" y="511"/>
                <a:ext cx="147" cy="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Line 56"/>
              <p:cNvSpPr>
                <a:spLocks noChangeShapeType="1"/>
              </p:cNvSpPr>
              <p:nvPr/>
            </p:nvSpPr>
            <p:spPr bwMode="auto">
              <a:xfrm>
                <a:off x="123" y="916"/>
                <a:ext cx="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Oval 43"/>
              <p:cNvSpPr>
                <a:spLocks noChangeArrowheads="1"/>
              </p:cNvSpPr>
              <p:nvPr/>
            </p:nvSpPr>
            <p:spPr bwMode="auto">
              <a:xfrm>
                <a:off x="192" y="318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2" name="Oval 45"/>
              <p:cNvSpPr>
                <a:spLocks noChangeArrowheads="1"/>
              </p:cNvSpPr>
              <p:nvPr/>
            </p:nvSpPr>
            <p:spPr bwMode="auto">
              <a:xfrm>
                <a:off x="383" y="699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3" name="Oval 46"/>
              <p:cNvSpPr>
                <a:spLocks noChangeArrowheads="1"/>
              </p:cNvSpPr>
              <p:nvPr/>
            </p:nvSpPr>
            <p:spPr bwMode="auto">
              <a:xfrm>
                <a:off x="946" y="318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4" name="Oval 47"/>
              <p:cNvSpPr>
                <a:spLocks noChangeArrowheads="1"/>
              </p:cNvSpPr>
              <p:nvPr/>
            </p:nvSpPr>
            <p:spPr bwMode="auto">
              <a:xfrm>
                <a:off x="1142" y="699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7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5" name="Oval 48"/>
              <p:cNvSpPr>
                <a:spLocks noChangeArrowheads="1"/>
              </p:cNvSpPr>
              <p:nvPr/>
            </p:nvSpPr>
            <p:spPr bwMode="auto">
              <a:xfrm>
                <a:off x="749" y="699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36" name="Oval 49"/>
              <p:cNvSpPr>
                <a:spLocks noChangeArrowheads="1"/>
              </p:cNvSpPr>
              <p:nvPr/>
            </p:nvSpPr>
            <p:spPr bwMode="auto">
              <a:xfrm>
                <a:off x="0" y="1061"/>
                <a:ext cx="211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kumimoji="1" lang="en-US" altLang="zh-CN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8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28" name="Text Box 57"/>
            <p:cNvSpPr txBox="1">
              <a:spLocks noChangeArrowheads="1"/>
            </p:cNvSpPr>
            <p:nvPr/>
          </p:nvSpPr>
          <p:spPr bwMode="auto">
            <a:xfrm>
              <a:off x="198" y="1300"/>
              <a:ext cx="1094" cy="23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广度优先生成树</a:t>
              </a:r>
              <a:endParaRPr kumimoji="1" lang="zh-CN" altLang="en-US" sz="1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106" name="Text Box 24"/>
          <p:cNvSpPr txBox="1">
            <a:spLocks noChangeArrowheads="1"/>
          </p:cNvSpPr>
          <p:nvPr/>
        </p:nvSpPr>
        <p:spPr bwMode="auto">
          <a:xfrm>
            <a:off x="3212252" y="1044245"/>
            <a:ext cx="5560443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73" name="Group 4"/>
          <p:cNvGrpSpPr/>
          <p:nvPr/>
        </p:nvGrpSpPr>
        <p:grpSpPr bwMode="auto">
          <a:xfrm>
            <a:off x="1128302" y="1074522"/>
            <a:ext cx="2021451" cy="2028162"/>
            <a:chOff x="306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74" name="Oval 3"/>
            <p:cNvSpPr>
              <a:spLocks noChangeArrowheads="1"/>
            </p:cNvSpPr>
            <p:nvPr/>
          </p:nvSpPr>
          <p:spPr bwMode="auto">
            <a:xfrm>
              <a:off x="836" y="0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5" name="Oval 4"/>
            <p:cNvSpPr>
              <a:spLocks noChangeArrowheads="1"/>
            </p:cNvSpPr>
            <p:nvPr/>
          </p:nvSpPr>
          <p:spPr bwMode="auto">
            <a:xfrm>
              <a:off x="477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6" name="Oval 5"/>
            <p:cNvSpPr>
              <a:spLocks noChangeArrowheads="1"/>
            </p:cNvSpPr>
            <p:nvPr/>
          </p:nvSpPr>
          <p:spPr bwMode="auto">
            <a:xfrm>
              <a:off x="306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7" name="Oval 6"/>
            <p:cNvSpPr>
              <a:spLocks noChangeArrowheads="1"/>
            </p:cNvSpPr>
            <p:nvPr/>
          </p:nvSpPr>
          <p:spPr bwMode="auto">
            <a:xfrm>
              <a:off x="668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9" name="Oval 7"/>
            <p:cNvSpPr>
              <a:spLocks noChangeArrowheads="1"/>
            </p:cNvSpPr>
            <p:nvPr/>
          </p:nvSpPr>
          <p:spPr bwMode="auto">
            <a:xfrm>
              <a:off x="1231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0" name="Oval 8"/>
            <p:cNvSpPr>
              <a:spLocks noChangeArrowheads="1"/>
            </p:cNvSpPr>
            <p:nvPr/>
          </p:nvSpPr>
          <p:spPr bwMode="auto">
            <a:xfrm>
              <a:off x="1427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1" name="Oval 9"/>
            <p:cNvSpPr>
              <a:spLocks noChangeArrowheads="1"/>
            </p:cNvSpPr>
            <p:nvPr/>
          </p:nvSpPr>
          <p:spPr bwMode="auto">
            <a:xfrm>
              <a:off x="1034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2" name="Oval 10"/>
            <p:cNvSpPr>
              <a:spLocks noChangeArrowheads="1"/>
            </p:cNvSpPr>
            <p:nvPr/>
          </p:nvSpPr>
          <p:spPr bwMode="auto">
            <a:xfrm>
              <a:off x="507" y="1072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 flipH="1">
              <a:off x="655" y="178"/>
              <a:ext cx="211" cy="174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Line 12"/>
            <p:cNvSpPr>
              <a:spLocks noChangeShapeType="1"/>
            </p:cNvSpPr>
            <p:nvPr/>
          </p:nvSpPr>
          <p:spPr bwMode="auto">
            <a:xfrm>
              <a:off x="1025" y="178"/>
              <a:ext cx="224" cy="169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Line 13"/>
            <p:cNvSpPr>
              <a:spLocks noChangeShapeType="1"/>
            </p:cNvSpPr>
            <p:nvPr/>
          </p:nvSpPr>
          <p:spPr bwMode="auto">
            <a:xfrm flipH="1">
              <a:off x="415" y="516"/>
              <a:ext cx="100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Line 14"/>
            <p:cNvSpPr>
              <a:spLocks noChangeShapeType="1"/>
            </p:cNvSpPr>
            <p:nvPr/>
          </p:nvSpPr>
          <p:spPr bwMode="auto">
            <a:xfrm>
              <a:off x="660" y="490"/>
              <a:ext cx="121" cy="20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436" y="911"/>
              <a:ext cx="126" cy="17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 flipH="1">
              <a:off x="655" y="911"/>
              <a:ext cx="103" cy="173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Line 17"/>
            <p:cNvSpPr>
              <a:spLocks noChangeShapeType="1"/>
            </p:cNvSpPr>
            <p:nvPr/>
          </p:nvSpPr>
          <p:spPr bwMode="auto">
            <a:xfrm flipH="1">
              <a:off x="1138" y="496"/>
              <a:ext cx="111" cy="211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Line 18"/>
            <p:cNvSpPr>
              <a:spLocks noChangeShapeType="1"/>
            </p:cNvSpPr>
            <p:nvPr/>
          </p:nvSpPr>
          <p:spPr bwMode="auto">
            <a:xfrm flipV="1">
              <a:off x="1247" y="843"/>
              <a:ext cx="178" cy="2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Line 19"/>
            <p:cNvSpPr>
              <a:spLocks noChangeShapeType="1"/>
            </p:cNvSpPr>
            <p:nvPr/>
          </p:nvSpPr>
          <p:spPr bwMode="auto">
            <a:xfrm>
              <a:off x="1411" y="491"/>
              <a:ext cx="122" cy="200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2" name="Text Box 24"/>
          <p:cNvSpPr txBox="1">
            <a:spLocks noChangeArrowheads="1"/>
          </p:cNvSpPr>
          <p:nvPr/>
        </p:nvSpPr>
        <p:spPr bwMode="auto">
          <a:xfrm>
            <a:off x="3189501" y="1471828"/>
            <a:ext cx="5560443" cy="40011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BFS: 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6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7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8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93" name="Group 4"/>
          <p:cNvGrpSpPr/>
          <p:nvPr/>
        </p:nvGrpSpPr>
        <p:grpSpPr bwMode="auto">
          <a:xfrm>
            <a:off x="1067769" y="3535169"/>
            <a:ext cx="2021451" cy="2028162"/>
            <a:chOff x="306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4" name="Oval 3"/>
            <p:cNvSpPr>
              <a:spLocks noChangeArrowheads="1"/>
            </p:cNvSpPr>
            <p:nvPr/>
          </p:nvSpPr>
          <p:spPr bwMode="auto">
            <a:xfrm>
              <a:off x="836" y="0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5" name="Oval 4"/>
            <p:cNvSpPr>
              <a:spLocks noChangeArrowheads="1"/>
            </p:cNvSpPr>
            <p:nvPr/>
          </p:nvSpPr>
          <p:spPr bwMode="auto">
            <a:xfrm>
              <a:off x="477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6" name="Oval 5"/>
            <p:cNvSpPr>
              <a:spLocks noChangeArrowheads="1"/>
            </p:cNvSpPr>
            <p:nvPr/>
          </p:nvSpPr>
          <p:spPr bwMode="auto">
            <a:xfrm>
              <a:off x="306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7" name="Oval 6"/>
            <p:cNvSpPr>
              <a:spLocks noChangeArrowheads="1"/>
            </p:cNvSpPr>
            <p:nvPr/>
          </p:nvSpPr>
          <p:spPr bwMode="auto">
            <a:xfrm>
              <a:off x="668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8" name="Oval 7"/>
            <p:cNvSpPr>
              <a:spLocks noChangeArrowheads="1"/>
            </p:cNvSpPr>
            <p:nvPr/>
          </p:nvSpPr>
          <p:spPr bwMode="auto">
            <a:xfrm>
              <a:off x="1231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9" name="Oval 8"/>
            <p:cNvSpPr>
              <a:spLocks noChangeArrowheads="1"/>
            </p:cNvSpPr>
            <p:nvPr/>
          </p:nvSpPr>
          <p:spPr bwMode="auto">
            <a:xfrm>
              <a:off x="1427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0" name="Oval 9"/>
            <p:cNvSpPr>
              <a:spLocks noChangeArrowheads="1"/>
            </p:cNvSpPr>
            <p:nvPr/>
          </p:nvSpPr>
          <p:spPr bwMode="auto">
            <a:xfrm>
              <a:off x="1034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1" name="Oval 10"/>
            <p:cNvSpPr>
              <a:spLocks noChangeArrowheads="1"/>
            </p:cNvSpPr>
            <p:nvPr/>
          </p:nvSpPr>
          <p:spPr bwMode="auto">
            <a:xfrm>
              <a:off x="507" y="1072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2" name="Line 11"/>
            <p:cNvSpPr>
              <a:spLocks noChangeShapeType="1"/>
            </p:cNvSpPr>
            <p:nvPr/>
          </p:nvSpPr>
          <p:spPr bwMode="auto">
            <a:xfrm flipH="1">
              <a:off x="655" y="178"/>
              <a:ext cx="211" cy="174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Line 12"/>
            <p:cNvSpPr>
              <a:spLocks noChangeShapeType="1"/>
            </p:cNvSpPr>
            <p:nvPr/>
          </p:nvSpPr>
          <p:spPr bwMode="auto">
            <a:xfrm>
              <a:off x="1025" y="178"/>
              <a:ext cx="224" cy="169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Line 13"/>
            <p:cNvSpPr>
              <a:spLocks noChangeShapeType="1"/>
            </p:cNvSpPr>
            <p:nvPr/>
          </p:nvSpPr>
          <p:spPr bwMode="auto">
            <a:xfrm flipH="1">
              <a:off x="415" y="516"/>
              <a:ext cx="100" cy="178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Line 14"/>
            <p:cNvSpPr>
              <a:spLocks noChangeShapeType="1"/>
            </p:cNvSpPr>
            <p:nvPr/>
          </p:nvSpPr>
          <p:spPr bwMode="auto">
            <a:xfrm>
              <a:off x="660" y="490"/>
              <a:ext cx="121" cy="208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Line 15"/>
            <p:cNvSpPr>
              <a:spLocks noChangeShapeType="1"/>
            </p:cNvSpPr>
            <p:nvPr/>
          </p:nvSpPr>
          <p:spPr bwMode="auto">
            <a:xfrm>
              <a:off x="436" y="911"/>
              <a:ext cx="126" cy="178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Line 16"/>
            <p:cNvSpPr>
              <a:spLocks noChangeShapeType="1"/>
            </p:cNvSpPr>
            <p:nvPr/>
          </p:nvSpPr>
          <p:spPr bwMode="auto">
            <a:xfrm flipH="1">
              <a:off x="655" y="911"/>
              <a:ext cx="103" cy="173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Line 17"/>
            <p:cNvSpPr>
              <a:spLocks noChangeShapeType="1"/>
            </p:cNvSpPr>
            <p:nvPr/>
          </p:nvSpPr>
          <p:spPr bwMode="auto">
            <a:xfrm flipH="1">
              <a:off x="1138" y="496"/>
              <a:ext cx="111" cy="211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Line 18"/>
            <p:cNvSpPr>
              <a:spLocks noChangeShapeType="1"/>
            </p:cNvSpPr>
            <p:nvPr/>
          </p:nvSpPr>
          <p:spPr bwMode="auto">
            <a:xfrm flipV="1">
              <a:off x="1247" y="843"/>
              <a:ext cx="178" cy="2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Line 19"/>
            <p:cNvSpPr>
              <a:spLocks noChangeShapeType="1"/>
            </p:cNvSpPr>
            <p:nvPr/>
          </p:nvSpPr>
          <p:spPr bwMode="auto">
            <a:xfrm>
              <a:off x="1411" y="491"/>
              <a:ext cx="122" cy="200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1" name="Group 4"/>
          <p:cNvGrpSpPr/>
          <p:nvPr/>
        </p:nvGrpSpPr>
        <p:grpSpPr bwMode="auto">
          <a:xfrm>
            <a:off x="6167832" y="3375191"/>
            <a:ext cx="2021451" cy="2028162"/>
            <a:chOff x="306" y="0"/>
            <a:chExt cx="1332" cy="12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2" name="Oval 3"/>
            <p:cNvSpPr>
              <a:spLocks noChangeArrowheads="1"/>
            </p:cNvSpPr>
            <p:nvPr/>
          </p:nvSpPr>
          <p:spPr bwMode="auto">
            <a:xfrm>
              <a:off x="836" y="0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4" name="Oval 5"/>
            <p:cNvSpPr>
              <a:spLocks noChangeArrowheads="1"/>
            </p:cNvSpPr>
            <p:nvPr/>
          </p:nvSpPr>
          <p:spPr bwMode="auto">
            <a:xfrm>
              <a:off x="306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6" name="Oval 7"/>
            <p:cNvSpPr>
              <a:spLocks noChangeArrowheads="1"/>
            </p:cNvSpPr>
            <p:nvPr/>
          </p:nvSpPr>
          <p:spPr bwMode="auto">
            <a:xfrm>
              <a:off x="1231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7" name="Oval 8"/>
            <p:cNvSpPr>
              <a:spLocks noChangeArrowheads="1"/>
            </p:cNvSpPr>
            <p:nvPr/>
          </p:nvSpPr>
          <p:spPr bwMode="auto">
            <a:xfrm>
              <a:off x="1427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20" name="Line 11"/>
            <p:cNvSpPr>
              <a:spLocks noChangeShapeType="1"/>
            </p:cNvSpPr>
            <p:nvPr/>
          </p:nvSpPr>
          <p:spPr bwMode="auto">
            <a:xfrm flipH="1">
              <a:off x="655" y="178"/>
              <a:ext cx="211" cy="174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Line 12"/>
            <p:cNvSpPr>
              <a:spLocks noChangeShapeType="1"/>
            </p:cNvSpPr>
            <p:nvPr/>
          </p:nvSpPr>
          <p:spPr bwMode="auto">
            <a:xfrm>
              <a:off x="1025" y="178"/>
              <a:ext cx="224" cy="169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Line 13"/>
            <p:cNvSpPr>
              <a:spLocks noChangeShapeType="1"/>
            </p:cNvSpPr>
            <p:nvPr/>
          </p:nvSpPr>
          <p:spPr bwMode="auto">
            <a:xfrm flipH="1">
              <a:off x="415" y="516"/>
              <a:ext cx="100" cy="178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Line 14"/>
            <p:cNvSpPr>
              <a:spLocks noChangeShapeType="1"/>
            </p:cNvSpPr>
            <p:nvPr/>
          </p:nvSpPr>
          <p:spPr bwMode="auto">
            <a:xfrm>
              <a:off x="660" y="490"/>
              <a:ext cx="121" cy="208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Line 15"/>
            <p:cNvSpPr>
              <a:spLocks noChangeShapeType="1"/>
            </p:cNvSpPr>
            <p:nvPr/>
          </p:nvSpPr>
          <p:spPr bwMode="auto">
            <a:xfrm>
              <a:off x="436" y="911"/>
              <a:ext cx="126" cy="178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Line 16"/>
            <p:cNvSpPr>
              <a:spLocks noChangeShapeType="1"/>
            </p:cNvSpPr>
            <p:nvPr/>
          </p:nvSpPr>
          <p:spPr bwMode="auto">
            <a:xfrm flipH="1">
              <a:off x="655" y="911"/>
              <a:ext cx="103" cy="173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Line 17"/>
            <p:cNvSpPr>
              <a:spLocks noChangeShapeType="1"/>
            </p:cNvSpPr>
            <p:nvPr/>
          </p:nvSpPr>
          <p:spPr bwMode="auto">
            <a:xfrm flipH="1">
              <a:off x="1138" y="496"/>
              <a:ext cx="111" cy="211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Line 18"/>
            <p:cNvSpPr>
              <a:spLocks noChangeShapeType="1"/>
            </p:cNvSpPr>
            <p:nvPr/>
          </p:nvSpPr>
          <p:spPr bwMode="auto">
            <a:xfrm flipV="1">
              <a:off x="1247" y="843"/>
              <a:ext cx="178" cy="2"/>
            </a:xfrm>
            <a:prstGeom prst="lin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Line 19"/>
            <p:cNvSpPr>
              <a:spLocks noChangeShapeType="1"/>
            </p:cNvSpPr>
            <p:nvPr/>
          </p:nvSpPr>
          <p:spPr bwMode="auto">
            <a:xfrm>
              <a:off x="1411" y="491"/>
              <a:ext cx="122" cy="200"/>
            </a:xfrm>
            <a:prstGeom prst="line">
              <a:avLst/>
            </a:prstGeom>
            <a:grpFill/>
            <a:ln w="28575" cap="sq">
              <a:solidFill>
                <a:srgbClr val="FF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Oval 9"/>
            <p:cNvSpPr>
              <a:spLocks noChangeArrowheads="1"/>
            </p:cNvSpPr>
            <p:nvPr/>
          </p:nvSpPr>
          <p:spPr bwMode="auto">
            <a:xfrm>
              <a:off x="1034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5" name="Oval 6"/>
            <p:cNvSpPr>
              <a:spLocks noChangeArrowheads="1"/>
            </p:cNvSpPr>
            <p:nvPr/>
          </p:nvSpPr>
          <p:spPr bwMode="auto">
            <a:xfrm>
              <a:off x="668" y="699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3" name="Oval 4"/>
            <p:cNvSpPr>
              <a:spLocks noChangeArrowheads="1"/>
            </p:cNvSpPr>
            <p:nvPr/>
          </p:nvSpPr>
          <p:spPr bwMode="auto">
            <a:xfrm>
              <a:off x="477" y="318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9" name="Oval 10"/>
            <p:cNvSpPr>
              <a:spLocks noChangeArrowheads="1"/>
            </p:cNvSpPr>
            <p:nvPr/>
          </p:nvSpPr>
          <p:spPr bwMode="auto">
            <a:xfrm>
              <a:off x="507" y="1072"/>
              <a:ext cx="211" cy="211"/>
            </a:xfrm>
            <a:prstGeom prst="ellipse">
              <a:avLst/>
            </a:prstGeom>
            <a:grpFill/>
            <a:ln w="3175" cap="sq">
              <a:solidFill>
                <a:srgbClr val="000000"/>
              </a:solidFill>
              <a:round/>
              <a:headEnd type="none" w="med" len="med"/>
              <a:tailEnd type="none" w="med" len="med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kumimoji="1"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v</a:t>
              </a: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非连通图的生成树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51" name="Rectangle 3"/>
          <p:cNvSpPr txBox="1">
            <a:spLocks noChangeArrowheads="1"/>
          </p:cNvSpPr>
          <p:nvPr/>
        </p:nvSpPr>
        <p:spPr>
          <a:xfrm>
            <a:off x="670178" y="1016089"/>
            <a:ext cx="10922382" cy="8660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非连通图，每个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连通分量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的顶点集和遍历时的边构成一棵生成树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全部连通分量的生成树构成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生成森林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06872" y="2105384"/>
            <a:ext cx="2848581" cy="3051325"/>
            <a:chOff x="1677691" y="2450292"/>
            <a:chExt cx="2279312" cy="2525589"/>
          </a:xfrm>
        </p:grpSpPr>
        <p:sp>
          <p:nvSpPr>
            <p:cNvPr id="155" name="Oval 4"/>
            <p:cNvSpPr>
              <a:spLocks noChangeArrowheads="1"/>
            </p:cNvSpPr>
            <p:nvPr/>
          </p:nvSpPr>
          <p:spPr bwMode="auto">
            <a:xfrm>
              <a:off x="1677691" y="2450292"/>
              <a:ext cx="276399" cy="2798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</a:t>
              </a:r>
              <a:endPara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3680604" y="2450292"/>
              <a:ext cx="276399" cy="2798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7" name="Oval 6"/>
            <p:cNvSpPr>
              <a:spLocks noChangeArrowheads="1"/>
            </p:cNvSpPr>
            <p:nvPr/>
          </p:nvSpPr>
          <p:spPr bwMode="auto">
            <a:xfrm>
              <a:off x="1677691" y="4698634"/>
              <a:ext cx="276399" cy="2772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L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8" name="Oval 7"/>
            <p:cNvSpPr>
              <a:spLocks noChangeArrowheads="1"/>
            </p:cNvSpPr>
            <p:nvPr/>
          </p:nvSpPr>
          <p:spPr bwMode="auto">
            <a:xfrm>
              <a:off x="3680604" y="4698634"/>
              <a:ext cx="276399" cy="2772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M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9" name="Oval 8"/>
            <p:cNvSpPr>
              <a:spLocks noChangeArrowheads="1"/>
            </p:cNvSpPr>
            <p:nvPr/>
          </p:nvSpPr>
          <p:spPr bwMode="auto">
            <a:xfrm>
              <a:off x="2205600" y="2850320"/>
              <a:ext cx="276399" cy="2798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0" name="Oval 9"/>
            <p:cNvSpPr>
              <a:spLocks noChangeArrowheads="1"/>
            </p:cNvSpPr>
            <p:nvPr/>
          </p:nvSpPr>
          <p:spPr bwMode="auto">
            <a:xfrm>
              <a:off x="1884663" y="3274112"/>
              <a:ext cx="276399" cy="2772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F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1" name="Oval 10"/>
            <p:cNvSpPr>
              <a:spLocks noChangeArrowheads="1"/>
            </p:cNvSpPr>
            <p:nvPr/>
          </p:nvSpPr>
          <p:spPr bwMode="auto">
            <a:xfrm>
              <a:off x="2686352" y="2938775"/>
              <a:ext cx="276399" cy="2759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D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2" name="Oval 11"/>
            <p:cNvSpPr>
              <a:spLocks noChangeArrowheads="1"/>
            </p:cNvSpPr>
            <p:nvPr/>
          </p:nvSpPr>
          <p:spPr bwMode="auto">
            <a:xfrm>
              <a:off x="3296788" y="2938775"/>
              <a:ext cx="276399" cy="2759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3" name="Oval 12"/>
            <p:cNvSpPr>
              <a:spLocks noChangeArrowheads="1"/>
            </p:cNvSpPr>
            <p:nvPr/>
          </p:nvSpPr>
          <p:spPr bwMode="auto">
            <a:xfrm>
              <a:off x="2686352" y="3378410"/>
              <a:ext cx="276399" cy="2759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G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4" name="Oval 13"/>
            <p:cNvSpPr>
              <a:spLocks noChangeArrowheads="1"/>
            </p:cNvSpPr>
            <p:nvPr/>
          </p:nvSpPr>
          <p:spPr bwMode="auto">
            <a:xfrm>
              <a:off x="3296788" y="3378410"/>
              <a:ext cx="276399" cy="2759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H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5" name="Oval 14"/>
            <p:cNvSpPr>
              <a:spLocks noChangeArrowheads="1"/>
            </p:cNvSpPr>
            <p:nvPr/>
          </p:nvSpPr>
          <p:spPr bwMode="auto">
            <a:xfrm>
              <a:off x="3296788" y="3862932"/>
              <a:ext cx="276399" cy="2772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K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6" name="Oval 15"/>
            <p:cNvSpPr>
              <a:spLocks noChangeArrowheads="1"/>
            </p:cNvSpPr>
            <p:nvPr/>
          </p:nvSpPr>
          <p:spPr bwMode="auto">
            <a:xfrm>
              <a:off x="2322186" y="3847089"/>
              <a:ext cx="276399" cy="2772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I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7" name="Line 16"/>
            <p:cNvSpPr>
              <a:spLocks noChangeShapeType="1"/>
            </p:cNvSpPr>
            <p:nvPr/>
          </p:nvSpPr>
          <p:spPr bwMode="auto">
            <a:xfrm>
              <a:off x="2958821" y="3097202"/>
              <a:ext cx="3353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Line 17"/>
            <p:cNvSpPr>
              <a:spLocks noChangeShapeType="1"/>
            </p:cNvSpPr>
            <p:nvPr/>
          </p:nvSpPr>
          <p:spPr bwMode="auto">
            <a:xfrm>
              <a:off x="2958821" y="3522314"/>
              <a:ext cx="3497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Line 18"/>
            <p:cNvSpPr>
              <a:spLocks noChangeShapeType="1"/>
            </p:cNvSpPr>
            <p:nvPr/>
          </p:nvSpPr>
          <p:spPr bwMode="auto">
            <a:xfrm>
              <a:off x="3439573" y="3654336"/>
              <a:ext cx="0" cy="204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Line 19"/>
            <p:cNvSpPr>
              <a:spLocks noChangeShapeType="1"/>
            </p:cNvSpPr>
            <p:nvPr/>
          </p:nvSpPr>
          <p:spPr bwMode="auto">
            <a:xfrm>
              <a:off x="2886774" y="3625292"/>
              <a:ext cx="392985" cy="396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Line 20"/>
            <p:cNvSpPr>
              <a:spLocks noChangeShapeType="1"/>
            </p:cNvSpPr>
            <p:nvPr/>
          </p:nvSpPr>
          <p:spPr bwMode="auto">
            <a:xfrm flipH="1">
              <a:off x="2522608" y="3639814"/>
              <a:ext cx="233171" cy="233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Line 21"/>
            <p:cNvSpPr>
              <a:spLocks noChangeShapeType="1"/>
            </p:cNvSpPr>
            <p:nvPr/>
          </p:nvSpPr>
          <p:spPr bwMode="auto">
            <a:xfrm>
              <a:off x="1925271" y="2656247"/>
              <a:ext cx="261990" cy="2640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Line 22"/>
            <p:cNvSpPr>
              <a:spLocks noChangeShapeType="1"/>
            </p:cNvSpPr>
            <p:nvPr/>
          </p:nvSpPr>
          <p:spPr bwMode="auto">
            <a:xfrm>
              <a:off x="1851914" y="2699814"/>
              <a:ext cx="175533" cy="58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Line 23"/>
            <p:cNvSpPr>
              <a:spLocks noChangeShapeType="1"/>
            </p:cNvSpPr>
            <p:nvPr/>
          </p:nvSpPr>
          <p:spPr bwMode="auto">
            <a:xfrm>
              <a:off x="1954090" y="2582314"/>
              <a:ext cx="17474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Line 24"/>
            <p:cNvSpPr>
              <a:spLocks noChangeShapeType="1"/>
            </p:cNvSpPr>
            <p:nvPr/>
          </p:nvSpPr>
          <p:spPr bwMode="auto">
            <a:xfrm>
              <a:off x="1765457" y="2699814"/>
              <a:ext cx="0" cy="2009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Line 25"/>
            <p:cNvSpPr>
              <a:spLocks noChangeShapeType="1"/>
            </p:cNvSpPr>
            <p:nvPr/>
          </p:nvSpPr>
          <p:spPr bwMode="auto">
            <a:xfrm>
              <a:off x="1954090" y="4841218"/>
              <a:ext cx="1733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Line 26"/>
            <p:cNvSpPr>
              <a:spLocks noChangeShapeType="1"/>
            </p:cNvSpPr>
            <p:nvPr/>
          </p:nvSpPr>
          <p:spPr bwMode="auto">
            <a:xfrm>
              <a:off x="3832558" y="2744702"/>
              <a:ext cx="0" cy="19499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Oval 27"/>
            <p:cNvSpPr>
              <a:spLocks noChangeArrowheads="1"/>
            </p:cNvSpPr>
            <p:nvPr/>
          </p:nvSpPr>
          <p:spPr bwMode="auto">
            <a:xfrm>
              <a:off x="2656223" y="4174505"/>
              <a:ext cx="277709" cy="2812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J</a:t>
              </a:r>
              <a:endPara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9" name="Line 28"/>
            <p:cNvSpPr>
              <a:spLocks noChangeShapeType="1"/>
            </p:cNvSpPr>
            <p:nvPr/>
          </p:nvSpPr>
          <p:spPr bwMode="auto">
            <a:xfrm flipV="1">
              <a:off x="1939681" y="4387061"/>
              <a:ext cx="728332" cy="396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Line 29"/>
            <p:cNvSpPr>
              <a:spLocks noChangeShapeType="1"/>
            </p:cNvSpPr>
            <p:nvPr/>
          </p:nvSpPr>
          <p:spPr bwMode="auto">
            <a:xfrm>
              <a:off x="2915593" y="4358016"/>
              <a:ext cx="800379" cy="396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Group 32"/>
          <p:cNvGrpSpPr/>
          <p:nvPr/>
        </p:nvGrpSpPr>
        <p:grpSpPr bwMode="auto">
          <a:xfrm>
            <a:off x="4715274" y="2200830"/>
            <a:ext cx="6224191" cy="3034439"/>
            <a:chOff x="0" y="0"/>
            <a:chExt cx="3444" cy="1709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182" name="Group 33"/>
            <p:cNvGrpSpPr/>
            <p:nvPr/>
          </p:nvGrpSpPr>
          <p:grpSpPr bwMode="auto">
            <a:xfrm>
              <a:off x="0" y="65"/>
              <a:ext cx="1466" cy="1362"/>
              <a:chOff x="0" y="0"/>
              <a:chExt cx="1466" cy="1362"/>
            </a:xfrm>
            <a:grpFill/>
          </p:grpSpPr>
          <p:sp>
            <p:nvSpPr>
              <p:cNvPr id="196" name="Oval 32"/>
              <p:cNvSpPr>
                <a:spLocks noChangeArrowheads="1"/>
              </p:cNvSpPr>
              <p:nvPr/>
            </p:nvSpPr>
            <p:spPr bwMode="auto">
              <a:xfrm>
                <a:off x="818" y="0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7" name="Oval 33"/>
              <p:cNvSpPr>
                <a:spLocks noChangeArrowheads="1"/>
              </p:cNvSpPr>
              <p:nvPr/>
            </p:nvSpPr>
            <p:spPr bwMode="auto">
              <a:xfrm>
                <a:off x="470" y="1144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8" name="Oval 34"/>
              <p:cNvSpPr>
                <a:spLocks noChangeArrowheads="1"/>
              </p:cNvSpPr>
              <p:nvPr/>
            </p:nvSpPr>
            <p:spPr bwMode="auto">
              <a:xfrm>
                <a:off x="430" y="423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9" name="Oval 35"/>
              <p:cNvSpPr>
                <a:spLocks noChangeArrowheads="1"/>
              </p:cNvSpPr>
              <p:nvPr/>
            </p:nvSpPr>
            <p:spPr bwMode="auto">
              <a:xfrm>
                <a:off x="226" y="790"/>
                <a:ext cx="213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00" name="Oval 36"/>
              <p:cNvSpPr>
                <a:spLocks noChangeArrowheads="1"/>
              </p:cNvSpPr>
              <p:nvPr/>
            </p:nvSpPr>
            <p:spPr bwMode="auto">
              <a:xfrm>
                <a:off x="844" y="423"/>
                <a:ext cx="213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01" name="Oval 37"/>
              <p:cNvSpPr>
                <a:spLocks noChangeArrowheads="1"/>
              </p:cNvSpPr>
              <p:nvPr/>
            </p:nvSpPr>
            <p:spPr bwMode="auto">
              <a:xfrm>
                <a:off x="1255" y="423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02" name="Oval 38"/>
              <p:cNvSpPr>
                <a:spLocks noChangeArrowheads="1"/>
              </p:cNvSpPr>
              <p:nvPr/>
            </p:nvSpPr>
            <p:spPr bwMode="auto">
              <a:xfrm>
                <a:off x="0" y="1151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J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03" name="Line 39"/>
              <p:cNvSpPr>
                <a:spLocks noChangeShapeType="1"/>
              </p:cNvSpPr>
              <p:nvPr/>
            </p:nvSpPr>
            <p:spPr bwMode="auto">
              <a:xfrm>
                <a:off x="934" y="215"/>
                <a:ext cx="0" cy="22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40"/>
              <p:cNvSpPr>
                <a:spLocks noChangeShapeType="1"/>
              </p:cNvSpPr>
              <p:nvPr/>
            </p:nvSpPr>
            <p:spPr bwMode="auto">
              <a:xfrm flipH="1">
                <a:off x="589" y="181"/>
                <a:ext cx="256" cy="25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Line 41"/>
              <p:cNvSpPr>
                <a:spLocks noChangeShapeType="1"/>
              </p:cNvSpPr>
              <p:nvPr/>
            </p:nvSpPr>
            <p:spPr bwMode="auto">
              <a:xfrm>
                <a:off x="1034" y="159"/>
                <a:ext cx="300" cy="3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42"/>
              <p:cNvSpPr>
                <a:spLocks noChangeShapeType="1"/>
              </p:cNvSpPr>
              <p:nvPr/>
            </p:nvSpPr>
            <p:spPr bwMode="auto">
              <a:xfrm flipH="1">
                <a:off x="389" y="615"/>
                <a:ext cx="100" cy="17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Line 43"/>
              <p:cNvSpPr>
                <a:spLocks noChangeShapeType="1"/>
              </p:cNvSpPr>
              <p:nvPr/>
            </p:nvSpPr>
            <p:spPr bwMode="auto">
              <a:xfrm flipH="1">
                <a:off x="167" y="992"/>
                <a:ext cx="122" cy="18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Line 44"/>
              <p:cNvSpPr>
                <a:spLocks noChangeShapeType="1"/>
              </p:cNvSpPr>
              <p:nvPr/>
            </p:nvSpPr>
            <p:spPr bwMode="auto">
              <a:xfrm>
                <a:off x="389" y="981"/>
                <a:ext cx="111" cy="2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3" name="Group 47"/>
            <p:cNvGrpSpPr/>
            <p:nvPr/>
          </p:nvGrpSpPr>
          <p:grpSpPr bwMode="auto">
            <a:xfrm>
              <a:off x="1998" y="23"/>
              <a:ext cx="213" cy="656"/>
              <a:chOff x="0" y="0"/>
              <a:chExt cx="213" cy="656"/>
            </a:xfrm>
            <a:grpFill/>
          </p:grpSpPr>
          <p:sp>
            <p:nvSpPr>
              <p:cNvPr id="193" name="Oval 46"/>
              <p:cNvSpPr>
                <a:spLocks noChangeArrowheads="1"/>
              </p:cNvSpPr>
              <p:nvPr/>
            </p:nvSpPr>
            <p:spPr bwMode="auto">
              <a:xfrm>
                <a:off x="4" y="0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4" name="Oval 47"/>
              <p:cNvSpPr>
                <a:spLocks noChangeArrowheads="1"/>
              </p:cNvSpPr>
              <p:nvPr/>
            </p:nvSpPr>
            <p:spPr bwMode="auto">
              <a:xfrm>
                <a:off x="0" y="445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5" name="Line 48"/>
              <p:cNvSpPr>
                <a:spLocks noChangeShapeType="1"/>
              </p:cNvSpPr>
              <p:nvPr/>
            </p:nvSpPr>
            <p:spPr bwMode="auto">
              <a:xfrm flipH="1">
                <a:off x="124" y="223"/>
                <a:ext cx="1" cy="22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Group 51"/>
            <p:cNvGrpSpPr/>
            <p:nvPr/>
          </p:nvGrpSpPr>
          <p:grpSpPr bwMode="auto">
            <a:xfrm>
              <a:off x="2721" y="0"/>
              <a:ext cx="723" cy="911"/>
              <a:chOff x="0" y="0"/>
              <a:chExt cx="723" cy="911"/>
            </a:xfrm>
            <a:grpFill/>
          </p:grpSpPr>
          <p:sp>
            <p:nvSpPr>
              <p:cNvPr id="186" name="Oval 50"/>
              <p:cNvSpPr>
                <a:spLocks noChangeArrowheads="1"/>
              </p:cNvSpPr>
              <p:nvPr/>
            </p:nvSpPr>
            <p:spPr bwMode="auto">
              <a:xfrm>
                <a:off x="246" y="0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87" name="Oval 51"/>
              <p:cNvSpPr>
                <a:spLocks noChangeArrowheads="1"/>
              </p:cNvSpPr>
              <p:nvPr/>
            </p:nvSpPr>
            <p:spPr bwMode="auto">
              <a:xfrm>
                <a:off x="0" y="700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H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88" name="Oval 52"/>
              <p:cNvSpPr>
                <a:spLocks noChangeArrowheads="1"/>
              </p:cNvSpPr>
              <p:nvPr/>
            </p:nvSpPr>
            <p:spPr bwMode="auto">
              <a:xfrm>
                <a:off x="1" y="333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89" name="Oval 53"/>
              <p:cNvSpPr>
                <a:spLocks noChangeArrowheads="1"/>
              </p:cNvSpPr>
              <p:nvPr/>
            </p:nvSpPr>
            <p:spPr bwMode="auto">
              <a:xfrm>
                <a:off x="512" y="333"/>
                <a:ext cx="211" cy="21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b="1" i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endParaRPr kumimoji="1"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90" name="Line 54"/>
              <p:cNvSpPr>
                <a:spLocks noChangeShapeType="1"/>
              </p:cNvSpPr>
              <p:nvPr/>
            </p:nvSpPr>
            <p:spPr bwMode="auto">
              <a:xfrm flipH="1">
                <a:off x="180" y="212"/>
                <a:ext cx="144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Line 55"/>
              <p:cNvSpPr>
                <a:spLocks noChangeShapeType="1"/>
              </p:cNvSpPr>
              <p:nvPr/>
            </p:nvSpPr>
            <p:spPr bwMode="auto">
              <a:xfrm>
                <a:off x="102" y="545"/>
                <a:ext cx="0" cy="16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Line 56"/>
              <p:cNvSpPr>
                <a:spLocks noChangeShapeType="1"/>
              </p:cNvSpPr>
              <p:nvPr/>
            </p:nvSpPr>
            <p:spPr bwMode="auto">
              <a:xfrm>
                <a:off x="413" y="201"/>
                <a:ext cx="156" cy="155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000" b="1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5" name="Text Box 57"/>
            <p:cNvSpPr txBox="1">
              <a:spLocks noChangeArrowheads="1"/>
            </p:cNvSpPr>
            <p:nvPr/>
          </p:nvSpPr>
          <p:spPr bwMode="auto">
            <a:xfrm>
              <a:off x="1379" y="1484"/>
              <a:ext cx="1238" cy="2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深度优先生成森林</a:t>
              </a:r>
              <a:endPara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90773" y="761768"/>
            <a:ext cx="6939571" cy="5138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生成树不是唯一的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从不同的顶点出发，可得到不同的生成树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最小生成树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连通网络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各边带权，其生成树各边带权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生成树的权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生成树各边权值的和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最小生成树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Minimum Spanning Tree, MST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权值最小的生成树</a:t>
            </a:r>
            <a:endParaRPr lang="en-US" altLang="zh-CN" sz="20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问题提出</a:t>
            </a:r>
            <a:endParaRPr lang="zh-CN" altLang="en-US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在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个城市间建立通信网络。需要找到一条路径，使建立通信网络所花费的总代价最小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顶点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表示城市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权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城市间建立通信线路所需花费代价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路径上各边权值的和最小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641432" y="827310"/>
            <a:ext cx="5314647" cy="215106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问题分析</a:t>
            </a:r>
            <a:endParaRPr lang="zh-CN" altLang="en-US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个城市间，最多可设置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 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-1)/2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条线路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个城市间建立通信网，只需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n-1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条线路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如何选择</a:t>
            </a:r>
            <a:r>
              <a:rPr kumimoji="1"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 </a:t>
            </a:r>
            <a:r>
              <a:rPr kumimoji="1"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-1</a:t>
            </a: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条边，把所有城市连起来，且总耗费最小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找图的最小生成树</a:t>
            </a:r>
            <a:endParaRPr kumimoji="1"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12" name="Group 7"/>
          <p:cNvGrpSpPr/>
          <p:nvPr/>
        </p:nvGrpSpPr>
        <p:grpSpPr bwMode="auto">
          <a:xfrm>
            <a:off x="8069057" y="3115317"/>
            <a:ext cx="3299208" cy="2470491"/>
            <a:chOff x="0" y="20"/>
            <a:chExt cx="1753" cy="1298"/>
          </a:xfrm>
        </p:grpSpPr>
        <p:grpSp>
          <p:nvGrpSpPr>
            <p:cNvPr id="13" name="Group 8"/>
            <p:cNvGrpSpPr/>
            <p:nvPr/>
          </p:nvGrpSpPr>
          <p:grpSpPr bwMode="auto">
            <a:xfrm>
              <a:off x="0" y="91"/>
              <a:ext cx="1670" cy="1132"/>
              <a:chOff x="0" y="0"/>
              <a:chExt cx="1670" cy="1132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>
                <a:off x="549" y="111"/>
                <a:ext cx="9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 flipH="1">
                <a:off x="149" y="211"/>
                <a:ext cx="267" cy="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>
                <a:off x="505" y="200"/>
                <a:ext cx="144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27" y="1045"/>
                <a:ext cx="12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7"/>
              <p:cNvSpPr>
                <a:spLocks noChangeShapeType="1"/>
              </p:cNvSpPr>
              <p:nvPr/>
            </p:nvSpPr>
            <p:spPr bwMode="auto">
              <a:xfrm flipH="1">
                <a:off x="227" y="672"/>
                <a:ext cx="382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18"/>
              <p:cNvSpPr>
                <a:spLocks noChangeShapeType="1"/>
              </p:cNvSpPr>
              <p:nvPr/>
            </p:nvSpPr>
            <p:spPr bwMode="auto">
              <a:xfrm>
                <a:off x="538" y="178"/>
                <a:ext cx="536" cy="3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Line 19"/>
              <p:cNvSpPr>
                <a:spLocks noChangeShapeType="1"/>
              </p:cNvSpPr>
              <p:nvPr/>
            </p:nvSpPr>
            <p:spPr bwMode="auto">
              <a:xfrm flipH="1">
                <a:off x="1549" y="223"/>
                <a:ext cx="0" cy="6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20"/>
              <p:cNvSpPr>
                <a:spLocks noChangeShapeType="1"/>
              </p:cNvSpPr>
              <p:nvPr/>
            </p:nvSpPr>
            <p:spPr bwMode="auto">
              <a:xfrm flipH="1">
                <a:off x="1257" y="200"/>
                <a:ext cx="237" cy="3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21"/>
              <p:cNvSpPr>
                <a:spLocks noChangeShapeType="1"/>
              </p:cNvSpPr>
              <p:nvPr/>
            </p:nvSpPr>
            <p:spPr bwMode="auto">
              <a:xfrm>
                <a:off x="1249" y="667"/>
                <a:ext cx="222" cy="2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Line 22"/>
              <p:cNvSpPr>
                <a:spLocks noChangeShapeType="1"/>
              </p:cNvSpPr>
              <p:nvPr/>
            </p:nvSpPr>
            <p:spPr bwMode="auto">
              <a:xfrm>
                <a:off x="790" y="666"/>
                <a:ext cx="659" cy="3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7"/>
              <p:cNvSpPr>
                <a:spLocks noChangeArrowheads="1"/>
              </p:cNvSpPr>
              <p:nvPr/>
            </p:nvSpPr>
            <p:spPr bwMode="auto">
              <a:xfrm>
                <a:off x="338" y="0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>
                <a:off x="1068" y="474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2" name="Oval 9"/>
              <p:cNvSpPr>
                <a:spLocks noChangeArrowheads="1"/>
              </p:cNvSpPr>
              <p:nvPr/>
            </p:nvSpPr>
            <p:spPr bwMode="auto">
              <a:xfrm>
                <a:off x="585" y="503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3" name="Oval 10"/>
              <p:cNvSpPr>
                <a:spLocks noChangeArrowheads="1"/>
              </p:cNvSpPr>
              <p:nvPr/>
            </p:nvSpPr>
            <p:spPr bwMode="auto">
              <a:xfrm>
                <a:off x="1448" y="921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5" name="Oval 11"/>
              <p:cNvSpPr>
                <a:spLocks noChangeArrowheads="1"/>
              </p:cNvSpPr>
              <p:nvPr/>
            </p:nvSpPr>
            <p:spPr bwMode="auto">
              <a:xfrm>
                <a:off x="0" y="906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36" name="Oval 12"/>
              <p:cNvSpPr>
                <a:spLocks noChangeArrowheads="1"/>
              </p:cNvSpPr>
              <p:nvPr/>
            </p:nvSpPr>
            <p:spPr bwMode="auto">
              <a:xfrm>
                <a:off x="1440" y="0"/>
                <a:ext cx="222" cy="2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901" y="20"/>
              <a:ext cx="16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78" y="474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264" y="746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17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457" y="430"/>
              <a:ext cx="16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9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712" y="1108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18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878" y="855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12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790" y="308"/>
              <a:ext cx="16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1223" y="353"/>
              <a:ext cx="16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1523" y="553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1277" y="720"/>
              <a:ext cx="23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10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90773" y="5659811"/>
            <a:ext cx="7678703" cy="710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对有向图，是找其</a:t>
            </a:r>
            <a:r>
              <a:rPr lang="zh-CN" altLang="en-US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最小树形图</a:t>
            </a:r>
            <a:r>
              <a:rPr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：朱</a:t>
            </a:r>
            <a:r>
              <a:rPr lang="en-US" altLang="zh-CN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</a:t>
            </a:r>
            <a:r>
              <a:rPr lang="en-US" altLang="zh-CN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埃德蒙兹算法</a:t>
            </a:r>
            <a:r>
              <a:rPr lang="en-US" altLang="zh-CN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(Chu-Liu/Edmonds)</a:t>
            </a:r>
            <a:endParaRPr lang="en-US" altLang="zh-CN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PRIM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4219" y="812549"/>
            <a:ext cx="5983354" cy="5050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算法：设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是连通网络，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是正在构造中的生成树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算法思想：</a:t>
            </a:r>
            <a:endParaRPr lang="zh-CN" altLang="en-US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初始时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生成树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只有一个顶点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0},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={},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是任意选定的顶点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重复下列操作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在所有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V-U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找一条代价最小的边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并入集合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同时将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并入集合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endParaRPr lang="en-US" altLang="zh-CN" sz="20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算法分析</a:t>
            </a:r>
            <a:endParaRPr lang="zh-CN" altLang="en-US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时间复杂度为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O(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为网中的顶点数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算法适用于边稠密的网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6690186" y="766909"/>
                <a:ext cx="5329958" cy="4827864"/>
              </a:xfrm>
              <a:prstGeom prst="rect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b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PRIM</a:t>
                </a:r>
                <a:r>
                  <a:rPr lang="zh-CN" altLang="en-US" b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endParaRPr lang="en-US" altLang="zh-CN" b="1" dirty="0">
                  <a:solidFill>
                    <a:srgbClr val="2679D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中含任意一个顶点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0 ,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初始候选边集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={(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0,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)}(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V-U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(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0,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/>
                  <a:t>∉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’)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=1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while(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&lt;n)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   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中选最短边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’, 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’);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将边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’,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并入集合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 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并入集合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endPara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numv=numv+1</a:t>
                </a:r>
                <a:endPara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调整候选边集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取最小的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n- numv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条边构成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其中：</a:t>
                </a:r>
                <a:endPara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zh-CN" alt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0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0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V-U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0070C0"/>
                    </a:solidFill>
                  </a:rPr>
                  <a:t>∉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</a:t>
                </a:r>
                <a:endPara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86" y="766909"/>
                <a:ext cx="5329958" cy="4827864"/>
              </a:xfrm>
              <a:prstGeom prst="rect">
                <a:avLst/>
              </a:prstGeom>
              <a:blipFill rotWithShape="1">
                <a:blip r:embed="rId2"/>
                <a:stretch>
                  <a:fillRect l="-366" t="-404" r="-353" b="-386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63259" y="5716446"/>
            <a:ext cx="11656885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最早于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1930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年由捷克数学家沃伊捷赫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亚尔尼克（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Vojtěch Jarník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）发现；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1957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年由美国计算机科学家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Robert C. Prim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独立发现，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1959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Edsger Dijkstra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再次发现该算法。在某些场合，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Prim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算法又被称为</a:t>
            </a: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DJP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算法、亚尔尼克算法或普里姆－亚尔尼克算法。</a:t>
            </a:r>
            <a:endParaRPr lang="en-US" altLang="zh-CN" sz="14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是一种贪心的思想</a:t>
            </a:r>
            <a:endParaRPr lang="zh-CN" altLang="en-US" sz="14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PRIM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11" name="Group 4"/>
          <p:cNvGrpSpPr/>
          <p:nvPr/>
        </p:nvGrpSpPr>
        <p:grpSpPr bwMode="auto">
          <a:xfrm>
            <a:off x="861545" y="1752935"/>
            <a:ext cx="2691194" cy="2335213"/>
            <a:chOff x="75" y="0"/>
            <a:chExt cx="1843" cy="1603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75" y="86"/>
              <a:ext cx="127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4"/>
            <p:cNvSpPr>
              <a:spLocks noChangeArrowheads="1"/>
            </p:cNvSpPr>
            <p:nvPr/>
          </p:nvSpPr>
          <p:spPr bwMode="auto">
            <a:xfrm>
              <a:off x="876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1651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157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651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872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157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982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H="1">
              <a:off x="371" y="156"/>
              <a:ext cx="533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37" y="701"/>
              <a:ext cx="0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 flipH="1">
              <a:off x="1748" y="701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371" y="1512"/>
              <a:ext cx="1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1082" y="134"/>
              <a:ext cx="611" cy="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359" y="656"/>
              <a:ext cx="512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1072" y="645"/>
              <a:ext cx="588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flipH="1">
              <a:off x="348" y="989"/>
              <a:ext cx="556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1048" y="1011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491" y="162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1280" y="86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824" y="397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Text Box 23"/>
            <p:cNvSpPr txBox="1">
              <a:spLocks noChangeArrowheads="1"/>
            </p:cNvSpPr>
            <p:nvPr/>
          </p:nvSpPr>
          <p:spPr bwMode="auto">
            <a:xfrm>
              <a:off x="101" y="930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Text Box 24"/>
            <p:cNvSpPr txBox="1">
              <a:spLocks noChangeArrowheads="1"/>
            </p:cNvSpPr>
            <p:nvPr/>
          </p:nvSpPr>
          <p:spPr bwMode="auto">
            <a:xfrm>
              <a:off x="491" y="575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479" y="1041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8" name="Text Box 26"/>
            <p:cNvSpPr txBox="1">
              <a:spLocks noChangeArrowheads="1"/>
            </p:cNvSpPr>
            <p:nvPr/>
          </p:nvSpPr>
          <p:spPr bwMode="auto">
            <a:xfrm>
              <a:off x="847" y="1295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1269" y="1029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1712" y="941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Text Box 29"/>
            <p:cNvSpPr txBox="1">
              <a:spLocks noChangeArrowheads="1"/>
            </p:cNvSpPr>
            <p:nvPr/>
          </p:nvSpPr>
          <p:spPr bwMode="auto">
            <a:xfrm>
              <a:off x="1258" y="574"/>
              <a:ext cx="20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42" name="Group 32"/>
          <p:cNvGrpSpPr/>
          <p:nvPr/>
        </p:nvGrpSpPr>
        <p:grpSpPr bwMode="auto">
          <a:xfrm>
            <a:off x="6242337" y="1278702"/>
            <a:ext cx="385044" cy="1438275"/>
            <a:chOff x="-11" y="0"/>
            <a:chExt cx="281" cy="1018"/>
          </a:xfrm>
        </p:grpSpPr>
        <p:sp>
          <p:nvSpPr>
            <p:cNvPr id="43" name="Oval 31"/>
            <p:cNvSpPr>
              <a:spLocks noChangeArrowheads="1"/>
            </p:cNvSpPr>
            <p:nvPr/>
          </p:nvSpPr>
          <p:spPr bwMode="auto">
            <a:xfrm>
              <a:off x="48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44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5" name="Line 33"/>
            <p:cNvSpPr>
              <a:spLocks noChangeShapeType="1"/>
            </p:cNvSpPr>
            <p:nvPr/>
          </p:nvSpPr>
          <p:spPr bwMode="auto">
            <a:xfrm>
              <a:off x="154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34"/>
            <p:cNvSpPr txBox="1">
              <a:spLocks noChangeArrowheads="1"/>
            </p:cNvSpPr>
            <p:nvPr/>
          </p:nvSpPr>
          <p:spPr bwMode="auto">
            <a:xfrm>
              <a:off x="-11" y="393"/>
              <a:ext cx="219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47" name="Group 37"/>
          <p:cNvGrpSpPr/>
          <p:nvPr/>
        </p:nvGrpSpPr>
        <p:grpSpPr bwMode="auto">
          <a:xfrm>
            <a:off x="8428522" y="1236677"/>
            <a:ext cx="1393339" cy="2087562"/>
            <a:chOff x="-17" y="0"/>
            <a:chExt cx="1062" cy="1603"/>
          </a:xfrm>
        </p:grpSpPr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48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823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44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1" name="Line 39"/>
            <p:cNvSpPr>
              <a:spLocks noChangeShapeType="1"/>
            </p:cNvSpPr>
            <p:nvPr/>
          </p:nvSpPr>
          <p:spPr bwMode="auto">
            <a:xfrm>
              <a:off x="154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40"/>
            <p:cNvSpPr txBox="1">
              <a:spLocks noChangeArrowheads="1"/>
            </p:cNvSpPr>
            <p:nvPr/>
          </p:nvSpPr>
          <p:spPr bwMode="auto">
            <a:xfrm>
              <a:off x="-17" y="383"/>
              <a:ext cx="229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>
              <a:off x="234" y="993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42"/>
            <p:cNvSpPr txBox="1">
              <a:spLocks noChangeArrowheads="1"/>
            </p:cNvSpPr>
            <p:nvPr/>
          </p:nvSpPr>
          <p:spPr bwMode="auto">
            <a:xfrm>
              <a:off x="439" y="997"/>
              <a:ext cx="23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55" name="Group 45"/>
          <p:cNvGrpSpPr/>
          <p:nvPr/>
        </p:nvGrpSpPr>
        <p:grpSpPr bwMode="auto">
          <a:xfrm>
            <a:off x="4272173" y="3794177"/>
            <a:ext cx="1459673" cy="2232025"/>
            <a:chOff x="-18" y="0"/>
            <a:chExt cx="1128" cy="1603"/>
          </a:xfrm>
        </p:grpSpPr>
        <p:sp>
          <p:nvSpPr>
            <p:cNvPr id="56" name="Oval 44"/>
            <p:cNvSpPr>
              <a:spLocks noChangeArrowheads="1"/>
            </p:cNvSpPr>
            <p:nvPr/>
          </p:nvSpPr>
          <p:spPr bwMode="auto">
            <a:xfrm>
              <a:off x="48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auto">
            <a:xfrm>
              <a:off x="823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Oval 46"/>
            <p:cNvSpPr>
              <a:spLocks noChangeArrowheads="1"/>
            </p:cNvSpPr>
            <p:nvPr/>
          </p:nvSpPr>
          <p:spPr bwMode="auto">
            <a:xfrm>
              <a:off x="823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Oval 47"/>
            <p:cNvSpPr>
              <a:spLocks noChangeArrowheads="1"/>
            </p:cNvSpPr>
            <p:nvPr/>
          </p:nvSpPr>
          <p:spPr bwMode="auto">
            <a:xfrm>
              <a:off x="44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Line 48"/>
            <p:cNvSpPr>
              <a:spLocks noChangeShapeType="1"/>
            </p:cNvSpPr>
            <p:nvPr/>
          </p:nvSpPr>
          <p:spPr bwMode="auto">
            <a:xfrm>
              <a:off x="154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49"/>
            <p:cNvSpPr txBox="1">
              <a:spLocks noChangeArrowheads="1"/>
            </p:cNvSpPr>
            <p:nvPr/>
          </p:nvSpPr>
          <p:spPr bwMode="auto">
            <a:xfrm>
              <a:off x="-18" y="391"/>
              <a:ext cx="23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Line 50"/>
            <p:cNvSpPr>
              <a:spLocks noChangeShapeType="1"/>
            </p:cNvSpPr>
            <p:nvPr/>
          </p:nvSpPr>
          <p:spPr bwMode="auto">
            <a:xfrm>
              <a:off x="234" y="993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 Box 51"/>
            <p:cNvSpPr txBox="1">
              <a:spLocks noChangeArrowheads="1"/>
            </p:cNvSpPr>
            <p:nvPr/>
          </p:nvSpPr>
          <p:spPr bwMode="auto">
            <a:xfrm>
              <a:off x="441" y="1006"/>
              <a:ext cx="23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4" name="Line 52"/>
            <p:cNvSpPr>
              <a:spLocks noChangeShapeType="1"/>
            </p:cNvSpPr>
            <p:nvPr/>
          </p:nvSpPr>
          <p:spPr bwMode="auto">
            <a:xfrm flipH="1">
              <a:off x="927" y="687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53"/>
            <p:cNvSpPr txBox="1">
              <a:spLocks noChangeArrowheads="1"/>
            </p:cNvSpPr>
            <p:nvPr/>
          </p:nvSpPr>
          <p:spPr bwMode="auto">
            <a:xfrm>
              <a:off x="878" y="921"/>
              <a:ext cx="23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67" name="Freeform 55"/>
          <p:cNvSpPr/>
          <p:nvPr/>
        </p:nvSpPr>
        <p:spPr bwMode="auto">
          <a:xfrm>
            <a:off x="1487223" y="1440106"/>
            <a:ext cx="1247572" cy="993867"/>
          </a:xfrm>
          <a:custGeom>
            <a:avLst/>
            <a:gdLst>
              <a:gd name="T0" fmla="*/ 0 w 855"/>
              <a:gd name="T1" fmla="*/ 0 h 682"/>
              <a:gd name="T2" fmla="*/ 122 w 855"/>
              <a:gd name="T3" fmla="*/ 311 h 682"/>
              <a:gd name="T4" fmla="*/ 189 w 855"/>
              <a:gd name="T5" fmla="*/ 466 h 682"/>
              <a:gd name="T6" fmla="*/ 233 w 855"/>
              <a:gd name="T7" fmla="*/ 533 h 682"/>
              <a:gd name="T8" fmla="*/ 278 w 855"/>
              <a:gd name="T9" fmla="*/ 589 h 682"/>
              <a:gd name="T10" fmla="*/ 533 w 855"/>
              <a:gd name="T11" fmla="*/ 677 h 682"/>
              <a:gd name="T12" fmla="*/ 711 w 855"/>
              <a:gd name="T13" fmla="*/ 644 h 682"/>
              <a:gd name="T14" fmla="*/ 766 w 855"/>
              <a:gd name="T15" fmla="*/ 577 h 682"/>
              <a:gd name="T16" fmla="*/ 811 w 855"/>
              <a:gd name="T17" fmla="*/ 466 h 682"/>
              <a:gd name="T18" fmla="*/ 855 w 855"/>
              <a:gd name="T19" fmla="*/ 11 h 68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55"/>
              <a:gd name="T31" fmla="*/ 0 h 682"/>
              <a:gd name="T32" fmla="*/ 855 w 855"/>
              <a:gd name="T33" fmla="*/ 682 h 68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5" h="682">
                <a:moveTo>
                  <a:pt x="0" y="0"/>
                </a:moveTo>
                <a:cubicBezTo>
                  <a:pt x="35" y="105"/>
                  <a:pt x="62" y="218"/>
                  <a:pt x="122" y="311"/>
                </a:cubicBezTo>
                <a:cubicBezTo>
                  <a:pt x="137" y="369"/>
                  <a:pt x="154" y="416"/>
                  <a:pt x="189" y="466"/>
                </a:cubicBezTo>
                <a:cubicBezTo>
                  <a:pt x="208" y="525"/>
                  <a:pt x="187" y="478"/>
                  <a:pt x="233" y="533"/>
                </a:cubicBezTo>
                <a:cubicBezTo>
                  <a:pt x="263" y="569"/>
                  <a:pt x="244" y="562"/>
                  <a:pt x="278" y="589"/>
                </a:cubicBezTo>
                <a:cubicBezTo>
                  <a:pt x="348" y="645"/>
                  <a:pt x="447" y="663"/>
                  <a:pt x="533" y="677"/>
                </a:cubicBezTo>
                <a:cubicBezTo>
                  <a:pt x="577" y="673"/>
                  <a:pt x="666" y="682"/>
                  <a:pt x="711" y="644"/>
                </a:cubicBezTo>
                <a:cubicBezTo>
                  <a:pt x="733" y="625"/>
                  <a:pt x="746" y="598"/>
                  <a:pt x="766" y="577"/>
                </a:cubicBezTo>
                <a:cubicBezTo>
                  <a:pt x="781" y="536"/>
                  <a:pt x="801" y="509"/>
                  <a:pt x="811" y="466"/>
                </a:cubicBezTo>
                <a:cubicBezTo>
                  <a:pt x="825" y="311"/>
                  <a:pt x="855" y="167"/>
                  <a:pt x="855" y="11"/>
                </a:cubicBezTo>
              </a:path>
            </a:pathLst>
          </a:custGeom>
          <a:noFill/>
          <a:ln w="12700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reeform 58"/>
          <p:cNvSpPr/>
          <p:nvPr/>
        </p:nvSpPr>
        <p:spPr bwMode="auto">
          <a:xfrm>
            <a:off x="1161583" y="1263985"/>
            <a:ext cx="2125361" cy="2255838"/>
          </a:xfrm>
          <a:custGeom>
            <a:avLst/>
            <a:gdLst>
              <a:gd name="T0" fmla="*/ 0 w 1456"/>
              <a:gd name="T1" fmla="*/ 0 h 1548"/>
              <a:gd name="T2" fmla="*/ 89 w 1456"/>
              <a:gd name="T3" fmla="*/ 322 h 1548"/>
              <a:gd name="T4" fmla="*/ 189 w 1456"/>
              <a:gd name="T5" fmla="*/ 533 h 1548"/>
              <a:gd name="T6" fmla="*/ 200 w 1456"/>
              <a:gd name="T7" fmla="*/ 567 h 1548"/>
              <a:gd name="T8" fmla="*/ 223 w 1456"/>
              <a:gd name="T9" fmla="*/ 589 h 1548"/>
              <a:gd name="T10" fmla="*/ 245 w 1456"/>
              <a:gd name="T11" fmla="*/ 656 h 1548"/>
              <a:gd name="T12" fmla="*/ 334 w 1456"/>
              <a:gd name="T13" fmla="*/ 822 h 1548"/>
              <a:gd name="T14" fmla="*/ 412 w 1456"/>
              <a:gd name="T15" fmla="*/ 1044 h 1548"/>
              <a:gd name="T16" fmla="*/ 534 w 1456"/>
              <a:gd name="T17" fmla="*/ 1278 h 1548"/>
              <a:gd name="T18" fmla="*/ 600 w 1456"/>
              <a:gd name="T19" fmla="*/ 1378 h 1548"/>
              <a:gd name="T20" fmla="*/ 723 w 1456"/>
              <a:gd name="T21" fmla="*/ 1511 h 1548"/>
              <a:gd name="T22" fmla="*/ 823 w 1456"/>
              <a:gd name="T23" fmla="*/ 1533 h 1548"/>
              <a:gd name="T24" fmla="*/ 923 w 1456"/>
              <a:gd name="T25" fmla="*/ 1444 h 1548"/>
              <a:gd name="T26" fmla="*/ 978 w 1456"/>
              <a:gd name="T27" fmla="*/ 1344 h 1548"/>
              <a:gd name="T28" fmla="*/ 1000 w 1456"/>
              <a:gd name="T29" fmla="*/ 1278 h 1548"/>
              <a:gd name="T30" fmla="*/ 967 w 1456"/>
              <a:gd name="T31" fmla="*/ 1078 h 1548"/>
              <a:gd name="T32" fmla="*/ 1000 w 1456"/>
              <a:gd name="T33" fmla="*/ 878 h 1548"/>
              <a:gd name="T34" fmla="*/ 1267 w 1456"/>
              <a:gd name="T35" fmla="*/ 556 h 1548"/>
              <a:gd name="T36" fmla="*/ 1456 w 1456"/>
              <a:gd name="T37" fmla="*/ 322 h 154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56"/>
              <a:gd name="T58" fmla="*/ 0 h 1548"/>
              <a:gd name="T59" fmla="*/ 1456 w 1456"/>
              <a:gd name="T60" fmla="*/ 1548 h 154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56" h="1548">
                <a:moveTo>
                  <a:pt x="0" y="0"/>
                </a:moveTo>
                <a:cubicBezTo>
                  <a:pt x="27" y="103"/>
                  <a:pt x="41" y="227"/>
                  <a:pt x="89" y="322"/>
                </a:cubicBezTo>
                <a:cubicBezTo>
                  <a:pt x="107" y="398"/>
                  <a:pt x="146" y="468"/>
                  <a:pt x="189" y="533"/>
                </a:cubicBezTo>
                <a:cubicBezTo>
                  <a:pt x="193" y="544"/>
                  <a:pt x="194" y="557"/>
                  <a:pt x="200" y="567"/>
                </a:cubicBezTo>
                <a:cubicBezTo>
                  <a:pt x="206" y="576"/>
                  <a:pt x="218" y="580"/>
                  <a:pt x="223" y="589"/>
                </a:cubicBezTo>
                <a:cubicBezTo>
                  <a:pt x="234" y="610"/>
                  <a:pt x="234" y="635"/>
                  <a:pt x="245" y="656"/>
                </a:cubicBezTo>
                <a:cubicBezTo>
                  <a:pt x="273" y="713"/>
                  <a:pt x="299" y="769"/>
                  <a:pt x="334" y="822"/>
                </a:cubicBezTo>
                <a:cubicBezTo>
                  <a:pt x="358" y="894"/>
                  <a:pt x="369" y="982"/>
                  <a:pt x="412" y="1044"/>
                </a:cubicBezTo>
                <a:cubicBezTo>
                  <a:pt x="440" y="1131"/>
                  <a:pt x="488" y="1201"/>
                  <a:pt x="534" y="1278"/>
                </a:cubicBezTo>
                <a:cubicBezTo>
                  <a:pt x="554" y="1312"/>
                  <a:pt x="586" y="1340"/>
                  <a:pt x="600" y="1378"/>
                </a:cubicBezTo>
                <a:cubicBezTo>
                  <a:pt x="622" y="1439"/>
                  <a:pt x="660" y="1491"/>
                  <a:pt x="723" y="1511"/>
                </a:cubicBezTo>
                <a:cubicBezTo>
                  <a:pt x="763" y="1538"/>
                  <a:pt x="777" y="1548"/>
                  <a:pt x="823" y="1533"/>
                </a:cubicBezTo>
                <a:cubicBezTo>
                  <a:pt x="863" y="1503"/>
                  <a:pt x="895" y="1485"/>
                  <a:pt x="923" y="1444"/>
                </a:cubicBezTo>
                <a:cubicBezTo>
                  <a:pt x="933" y="1415"/>
                  <a:pt x="973" y="1360"/>
                  <a:pt x="978" y="1344"/>
                </a:cubicBezTo>
                <a:cubicBezTo>
                  <a:pt x="985" y="1322"/>
                  <a:pt x="1000" y="1278"/>
                  <a:pt x="1000" y="1278"/>
                </a:cubicBezTo>
                <a:cubicBezTo>
                  <a:pt x="992" y="1206"/>
                  <a:pt x="979" y="1148"/>
                  <a:pt x="967" y="1078"/>
                </a:cubicBezTo>
                <a:cubicBezTo>
                  <a:pt x="969" y="1048"/>
                  <a:pt x="969" y="921"/>
                  <a:pt x="1000" y="878"/>
                </a:cubicBezTo>
                <a:cubicBezTo>
                  <a:pt x="1082" y="764"/>
                  <a:pt x="1174" y="660"/>
                  <a:pt x="1267" y="556"/>
                </a:cubicBezTo>
                <a:cubicBezTo>
                  <a:pt x="1337" y="477"/>
                  <a:pt x="1408" y="419"/>
                  <a:pt x="1456" y="322"/>
                </a:cubicBezTo>
              </a:path>
            </a:pathLst>
          </a:custGeom>
          <a:noFill/>
          <a:ln w="1270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Freeform 61"/>
          <p:cNvSpPr/>
          <p:nvPr/>
        </p:nvSpPr>
        <p:spPr bwMode="auto">
          <a:xfrm>
            <a:off x="825033" y="1546560"/>
            <a:ext cx="2983530" cy="2736850"/>
          </a:xfrm>
          <a:custGeom>
            <a:avLst/>
            <a:gdLst>
              <a:gd name="T0" fmla="*/ 0 w 2044"/>
              <a:gd name="T1" fmla="*/ 0 h 1878"/>
              <a:gd name="T2" fmla="*/ 111 w 2044"/>
              <a:gd name="T3" fmla="*/ 166 h 1878"/>
              <a:gd name="T4" fmla="*/ 200 w 2044"/>
              <a:gd name="T5" fmla="*/ 311 h 1878"/>
              <a:gd name="T6" fmla="*/ 222 w 2044"/>
              <a:gd name="T7" fmla="*/ 344 h 1878"/>
              <a:gd name="T8" fmla="*/ 244 w 2044"/>
              <a:gd name="T9" fmla="*/ 377 h 1878"/>
              <a:gd name="T10" fmla="*/ 266 w 2044"/>
              <a:gd name="T11" fmla="*/ 444 h 1878"/>
              <a:gd name="T12" fmla="*/ 311 w 2044"/>
              <a:gd name="T13" fmla="*/ 533 h 1878"/>
              <a:gd name="T14" fmla="*/ 344 w 2044"/>
              <a:gd name="T15" fmla="*/ 600 h 1878"/>
              <a:gd name="T16" fmla="*/ 355 w 2044"/>
              <a:gd name="T17" fmla="*/ 633 h 1878"/>
              <a:gd name="T18" fmla="*/ 400 w 2044"/>
              <a:gd name="T19" fmla="*/ 700 h 1878"/>
              <a:gd name="T20" fmla="*/ 422 w 2044"/>
              <a:gd name="T21" fmla="*/ 766 h 1878"/>
              <a:gd name="T22" fmla="*/ 433 w 2044"/>
              <a:gd name="T23" fmla="*/ 800 h 1878"/>
              <a:gd name="T24" fmla="*/ 444 w 2044"/>
              <a:gd name="T25" fmla="*/ 833 h 1878"/>
              <a:gd name="T26" fmla="*/ 500 w 2044"/>
              <a:gd name="T27" fmla="*/ 1044 h 1878"/>
              <a:gd name="T28" fmla="*/ 689 w 2044"/>
              <a:gd name="T29" fmla="*/ 1344 h 1878"/>
              <a:gd name="T30" fmla="*/ 889 w 2044"/>
              <a:gd name="T31" fmla="*/ 1477 h 1878"/>
              <a:gd name="T32" fmla="*/ 1000 w 2044"/>
              <a:gd name="T33" fmla="*/ 1533 h 1878"/>
              <a:gd name="T34" fmla="*/ 1133 w 2044"/>
              <a:gd name="T35" fmla="*/ 1611 h 1878"/>
              <a:gd name="T36" fmla="*/ 1555 w 2044"/>
              <a:gd name="T37" fmla="*/ 1811 h 1878"/>
              <a:gd name="T38" fmla="*/ 1778 w 2044"/>
              <a:gd name="T39" fmla="*/ 1877 h 1878"/>
              <a:gd name="T40" fmla="*/ 1889 w 2044"/>
              <a:gd name="T41" fmla="*/ 1866 h 1878"/>
              <a:gd name="T42" fmla="*/ 1911 w 2044"/>
              <a:gd name="T43" fmla="*/ 1833 h 1878"/>
              <a:gd name="T44" fmla="*/ 1955 w 2044"/>
              <a:gd name="T45" fmla="*/ 1744 h 1878"/>
              <a:gd name="T46" fmla="*/ 1933 w 2044"/>
              <a:gd name="T47" fmla="*/ 1577 h 1878"/>
              <a:gd name="T48" fmla="*/ 1633 w 2044"/>
              <a:gd name="T49" fmla="*/ 1355 h 1878"/>
              <a:gd name="T50" fmla="*/ 1600 w 2044"/>
              <a:gd name="T51" fmla="*/ 1333 h 1878"/>
              <a:gd name="T52" fmla="*/ 1566 w 2044"/>
              <a:gd name="T53" fmla="*/ 1322 h 1878"/>
              <a:gd name="T54" fmla="*/ 1478 w 2044"/>
              <a:gd name="T55" fmla="*/ 1266 h 1878"/>
              <a:gd name="T56" fmla="*/ 1411 w 2044"/>
              <a:gd name="T57" fmla="*/ 1177 h 1878"/>
              <a:gd name="T58" fmla="*/ 1378 w 2044"/>
              <a:gd name="T59" fmla="*/ 1099 h 1878"/>
              <a:gd name="T60" fmla="*/ 1355 w 2044"/>
              <a:gd name="T61" fmla="*/ 1033 h 1878"/>
              <a:gd name="T62" fmla="*/ 1366 w 2044"/>
              <a:gd name="T63" fmla="*/ 688 h 1878"/>
              <a:gd name="T64" fmla="*/ 1478 w 2044"/>
              <a:gd name="T65" fmla="*/ 588 h 1878"/>
              <a:gd name="T66" fmla="*/ 1578 w 2044"/>
              <a:gd name="T67" fmla="*/ 555 h 1878"/>
              <a:gd name="T68" fmla="*/ 1889 w 2044"/>
              <a:gd name="T69" fmla="*/ 500 h 1878"/>
              <a:gd name="T70" fmla="*/ 2044 w 2044"/>
              <a:gd name="T71" fmla="*/ 488 h 187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44"/>
              <a:gd name="T109" fmla="*/ 0 h 1878"/>
              <a:gd name="T110" fmla="*/ 2044 w 2044"/>
              <a:gd name="T111" fmla="*/ 1878 h 187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44" h="1878">
                <a:moveTo>
                  <a:pt x="0" y="0"/>
                </a:moveTo>
                <a:cubicBezTo>
                  <a:pt x="37" y="56"/>
                  <a:pt x="62" y="119"/>
                  <a:pt x="111" y="166"/>
                </a:cubicBezTo>
                <a:cubicBezTo>
                  <a:pt x="136" y="218"/>
                  <a:pt x="168" y="263"/>
                  <a:pt x="200" y="311"/>
                </a:cubicBezTo>
                <a:cubicBezTo>
                  <a:pt x="207" y="322"/>
                  <a:pt x="215" y="333"/>
                  <a:pt x="222" y="344"/>
                </a:cubicBezTo>
                <a:cubicBezTo>
                  <a:pt x="229" y="355"/>
                  <a:pt x="244" y="377"/>
                  <a:pt x="244" y="377"/>
                </a:cubicBezTo>
                <a:cubicBezTo>
                  <a:pt x="251" y="399"/>
                  <a:pt x="259" y="422"/>
                  <a:pt x="266" y="444"/>
                </a:cubicBezTo>
                <a:cubicBezTo>
                  <a:pt x="276" y="476"/>
                  <a:pt x="311" y="533"/>
                  <a:pt x="311" y="533"/>
                </a:cubicBezTo>
                <a:cubicBezTo>
                  <a:pt x="338" y="640"/>
                  <a:pt x="302" y="529"/>
                  <a:pt x="344" y="600"/>
                </a:cubicBezTo>
                <a:cubicBezTo>
                  <a:pt x="350" y="610"/>
                  <a:pt x="349" y="623"/>
                  <a:pt x="355" y="633"/>
                </a:cubicBezTo>
                <a:cubicBezTo>
                  <a:pt x="368" y="656"/>
                  <a:pt x="400" y="700"/>
                  <a:pt x="400" y="700"/>
                </a:cubicBezTo>
                <a:cubicBezTo>
                  <a:pt x="407" y="722"/>
                  <a:pt x="415" y="744"/>
                  <a:pt x="422" y="766"/>
                </a:cubicBezTo>
                <a:cubicBezTo>
                  <a:pt x="426" y="777"/>
                  <a:pt x="429" y="789"/>
                  <a:pt x="433" y="800"/>
                </a:cubicBezTo>
                <a:cubicBezTo>
                  <a:pt x="437" y="811"/>
                  <a:pt x="444" y="833"/>
                  <a:pt x="444" y="833"/>
                </a:cubicBezTo>
                <a:cubicBezTo>
                  <a:pt x="453" y="912"/>
                  <a:pt x="455" y="979"/>
                  <a:pt x="500" y="1044"/>
                </a:cubicBezTo>
                <a:cubicBezTo>
                  <a:pt x="530" y="1164"/>
                  <a:pt x="595" y="1267"/>
                  <a:pt x="689" y="1344"/>
                </a:cubicBezTo>
                <a:cubicBezTo>
                  <a:pt x="750" y="1394"/>
                  <a:pt x="812" y="1452"/>
                  <a:pt x="889" y="1477"/>
                </a:cubicBezTo>
                <a:cubicBezTo>
                  <a:pt x="925" y="1501"/>
                  <a:pt x="963" y="1511"/>
                  <a:pt x="1000" y="1533"/>
                </a:cubicBezTo>
                <a:cubicBezTo>
                  <a:pt x="1045" y="1560"/>
                  <a:pt x="1088" y="1586"/>
                  <a:pt x="1133" y="1611"/>
                </a:cubicBezTo>
                <a:cubicBezTo>
                  <a:pt x="1263" y="1684"/>
                  <a:pt x="1408" y="1779"/>
                  <a:pt x="1555" y="1811"/>
                </a:cubicBezTo>
                <a:cubicBezTo>
                  <a:pt x="1626" y="1846"/>
                  <a:pt x="1701" y="1862"/>
                  <a:pt x="1778" y="1877"/>
                </a:cubicBezTo>
                <a:cubicBezTo>
                  <a:pt x="1815" y="1873"/>
                  <a:pt x="1854" y="1878"/>
                  <a:pt x="1889" y="1866"/>
                </a:cubicBezTo>
                <a:cubicBezTo>
                  <a:pt x="1902" y="1862"/>
                  <a:pt x="1905" y="1845"/>
                  <a:pt x="1911" y="1833"/>
                </a:cubicBezTo>
                <a:cubicBezTo>
                  <a:pt x="1927" y="1804"/>
                  <a:pt x="1955" y="1744"/>
                  <a:pt x="1955" y="1744"/>
                </a:cubicBezTo>
                <a:cubicBezTo>
                  <a:pt x="1954" y="1737"/>
                  <a:pt x="1955" y="1616"/>
                  <a:pt x="1933" y="1577"/>
                </a:cubicBezTo>
                <a:cubicBezTo>
                  <a:pt x="1873" y="1468"/>
                  <a:pt x="1749" y="1393"/>
                  <a:pt x="1633" y="1355"/>
                </a:cubicBezTo>
                <a:cubicBezTo>
                  <a:pt x="1620" y="1351"/>
                  <a:pt x="1612" y="1339"/>
                  <a:pt x="1600" y="1333"/>
                </a:cubicBezTo>
                <a:cubicBezTo>
                  <a:pt x="1589" y="1328"/>
                  <a:pt x="1577" y="1326"/>
                  <a:pt x="1566" y="1322"/>
                </a:cubicBezTo>
                <a:cubicBezTo>
                  <a:pt x="1539" y="1293"/>
                  <a:pt x="1516" y="1279"/>
                  <a:pt x="1478" y="1266"/>
                </a:cubicBezTo>
                <a:cubicBezTo>
                  <a:pt x="1451" y="1240"/>
                  <a:pt x="1411" y="1177"/>
                  <a:pt x="1411" y="1177"/>
                </a:cubicBezTo>
                <a:cubicBezTo>
                  <a:pt x="1384" y="1068"/>
                  <a:pt x="1420" y="1192"/>
                  <a:pt x="1378" y="1099"/>
                </a:cubicBezTo>
                <a:cubicBezTo>
                  <a:pt x="1368" y="1078"/>
                  <a:pt x="1355" y="1033"/>
                  <a:pt x="1355" y="1033"/>
                </a:cubicBezTo>
                <a:cubicBezTo>
                  <a:pt x="1337" y="923"/>
                  <a:pt x="1315" y="789"/>
                  <a:pt x="1366" y="688"/>
                </a:cubicBezTo>
                <a:cubicBezTo>
                  <a:pt x="1372" y="676"/>
                  <a:pt x="1476" y="590"/>
                  <a:pt x="1478" y="588"/>
                </a:cubicBezTo>
                <a:cubicBezTo>
                  <a:pt x="1503" y="563"/>
                  <a:pt x="1544" y="562"/>
                  <a:pt x="1578" y="555"/>
                </a:cubicBezTo>
                <a:cubicBezTo>
                  <a:pt x="1682" y="534"/>
                  <a:pt x="1783" y="510"/>
                  <a:pt x="1889" y="500"/>
                </a:cubicBezTo>
                <a:cubicBezTo>
                  <a:pt x="1941" y="495"/>
                  <a:pt x="2044" y="488"/>
                  <a:pt x="2044" y="488"/>
                </a:cubicBezTo>
              </a:path>
            </a:pathLst>
          </a:custGeom>
          <a:noFill/>
          <a:ln w="12700">
            <a:solidFill>
              <a:schemeClr val="tx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63"/>
          <p:cNvSpPr>
            <a:spLocks noChangeArrowheads="1"/>
          </p:cNvSpPr>
          <p:nvPr/>
        </p:nvSpPr>
        <p:spPr bwMode="auto">
          <a:xfrm>
            <a:off x="5124039" y="1330313"/>
            <a:ext cx="2651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kumimoji="1" lang="en-US" altLang="zh-CN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76" name="Group 66"/>
          <p:cNvGrpSpPr/>
          <p:nvPr/>
        </p:nvGrpSpPr>
        <p:grpSpPr bwMode="auto">
          <a:xfrm>
            <a:off x="6195900" y="3895344"/>
            <a:ext cx="2174778" cy="2016125"/>
            <a:chOff x="0" y="0"/>
            <a:chExt cx="1790" cy="1603"/>
          </a:xfrm>
        </p:grpSpPr>
        <p:sp>
          <p:nvSpPr>
            <p:cNvPr id="77" name="Oval 65"/>
            <p:cNvSpPr>
              <a:spLocks noChangeArrowheads="1"/>
            </p:cNvSpPr>
            <p:nvPr/>
          </p:nvSpPr>
          <p:spPr bwMode="auto">
            <a:xfrm>
              <a:off x="719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8" name="Oval 66"/>
            <p:cNvSpPr>
              <a:spLocks noChangeArrowheads="1"/>
            </p:cNvSpPr>
            <p:nvPr/>
          </p:nvSpPr>
          <p:spPr bwMode="auto">
            <a:xfrm>
              <a:off x="1494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9" name="Oval 67"/>
            <p:cNvSpPr>
              <a:spLocks noChangeArrowheads="1"/>
            </p:cNvSpPr>
            <p:nvPr/>
          </p:nvSpPr>
          <p:spPr bwMode="auto">
            <a:xfrm>
              <a:off x="1494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0" name="Oval 68"/>
            <p:cNvSpPr>
              <a:spLocks noChangeArrowheads="1"/>
            </p:cNvSpPr>
            <p:nvPr/>
          </p:nvSpPr>
          <p:spPr bwMode="auto">
            <a:xfrm>
              <a:off x="715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1" name="Oval 69"/>
            <p:cNvSpPr>
              <a:spLocks noChangeArrowheads="1"/>
            </p:cNvSpPr>
            <p:nvPr/>
          </p:nvSpPr>
          <p:spPr bwMode="auto">
            <a:xfrm>
              <a:off x="0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2" name="Line 70"/>
            <p:cNvSpPr>
              <a:spLocks noChangeShapeType="1"/>
            </p:cNvSpPr>
            <p:nvPr/>
          </p:nvSpPr>
          <p:spPr bwMode="auto">
            <a:xfrm>
              <a:off x="825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71"/>
            <p:cNvSpPr txBox="1">
              <a:spLocks noChangeArrowheads="1"/>
            </p:cNvSpPr>
            <p:nvPr/>
          </p:nvSpPr>
          <p:spPr bwMode="auto">
            <a:xfrm>
              <a:off x="647" y="377"/>
              <a:ext cx="247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4" name="Line 72"/>
            <p:cNvSpPr>
              <a:spLocks noChangeShapeType="1"/>
            </p:cNvSpPr>
            <p:nvPr/>
          </p:nvSpPr>
          <p:spPr bwMode="auto">
            <a:xfrm>
              <a:off x="905" y="993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73"/>
            <p:cNvSpPr txBox="1">
              <a:spLocks noChangeArrowheads="1"/>
            </p:cNvSpPr>
            <p:nvPr/>
          </p:nvSpPr>
          <p:spPr bwMode="auto">
            <a:xfrm>
              <a:off x="1105" y="992"/>
              <a:ext cx="247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6" name="Line 74"/>
            <p:cNvSpPr>
              <a:spLocks noChangeShapeType="1"/>
            </p:cNvSpPr>
            <p:nvPr/>
          </p:nvSpPr>
          <p:spPr bwMode="auto">
            <a:xfrm flipH="1">
              <a:off x="1598" y="687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 Box 75"/>
            <p:cNvSpPr txBox="1">
              <a:spLocks noChangeArrowheads="1"/>
            </p:cNvSpPr>
            <p:nvPr/>
          </p:nvSpPr>
          <p:spPr bwMode="auto">
            <a:xfrm>
              <a:off x="1543" y="907"/>
              <a:ext cx="247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8" name="Line 76"/>
            <p:cNvSpPr>
              <a:spLocks noChangeShapeType="1"/>
            </p:cNvSpPr>
            <p:nvPr/>
          </p:nvSpPr>
          <p:spPr bwMode="auto">
            <a:xfrm>
              <a:off x="213" y="645"/>
              <a:ext cx="512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77"/>
            <p:cNvSpPr txBox="1">
              <a:spLocks noChangeArrowheads="1"/>
            </p:cNvSpPr>
            <p:nvPr/>
          </p:nvSpPr>
          <p:spPr bwMode="auto">
            <a:xfrm>
              <a:off x="325" y="544"/>
              <a:ext cx="247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90" name="Group 80"/>
          <p:cNvGrpSpPr/>
          <p:nvPr/>
        </p:nvGrpSpPr>
        <p:grpSpPr bwMode="auto">
          <a:xfrm>
            <a:off x="8671883" y="3773054"/>
            <a:ext cx="2324009" cy="2087562"/>
            <a:chOff x="-23" y="0"/>
            <a:chExt cx="1867" cy="1603"/>
          </a:xfrm>
        </p:grpSpPr>
        <p:grpSp>
          <p:nvGrpSpPr>
            <p:cNvPr id="91" name="Group 81"/>
            <p:cNvGrpSpPr/>
            <p:nvPr/>
          </p:nvGrpSpPr>
          <p:grpSpPr bwMode="auto">
            <a:xfrm>
              <a:off x="58" y="0"/>
              <a:ext cx="1786" cy="1603"/>
              <a:chOff x="0" y="0"/>
              <a:chExt cx="1786" cy="1603"/>
            </a:xfrm>
          </p:grpSpPr>
          <p:grpSp>
            <p:nvGrpSpPr>
              <p:cNvPr id="94" name="Group 82"/>
              <p:cNvGrpSpPr/>
              <p:nvPr/>
            </p:nvGrpSpPr>
            <p:grpSpPr bwMode="auto">
              <a:xfrm>
                <a:off x="0" y="0"/>
                <a:ext cx="1786" cy="1603"/>
                <a:chOff x="0" y="0"/>
                <a:chExt cx="1786" cy="1603"/>
              </a:xfrm>
            </p:grpSpPr>
            <p:grpSp>
              <p:nvGrpSpPr>
                <p:cNvPr id="97" name="Group 83"/>
                <p:cNvGrpSpPr/>
                <p:nvPr/>
              </p:nvGrpSpPr>
              <p:grpSpPr bwMode="auto">
                <a:xfrm>
                  <a:off x="0" y="0"/>
                  <a:ext cx="1716" cy="1603"/>
                  <a:chOff x="0" y="0"/>
                  <a:chExt cx="1716" cy="1603"/>
                </a:xfrm>
              </p:grpSpPr>
              <p:grpSp>
                <p:nvGrpSpPr>
                  <p:cNvPr id="100" name="Group 84"/>
                  <p:cNvGrpSpPr/>
                  <p:nvPr/>
                </p:nvGrpSpPr>
                <p:grpSpPr bwMode="auto">
                  <a:xfrm>
                    <a:off x="0" y="0"/>
                    <a:ext cx="1716" cy="1603"/>
                    <a:chOff x="0" y="0"/>
                    <a:chExt cx="1716" cy="1603"/>
                  </a:xfrm>
                </p:grpSpPr>
                <p:sp>
                  <p:nvSpPr>
                    <p:cNvPr id="104" name="Oval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9" y="0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05" name="Oval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94" y="1392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6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06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1392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5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07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94" y="477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4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08" name="Oval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5" y="807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3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09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477"/>
                      <a:ext cx="222" cy="211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110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5" y="212"/>
                      <a:ext cx="0" cy="599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1" name="Text Box 9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48" y="381"/>
                      <a:ext cx="241" cy="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000"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1" lang="en-US" altLang="zh-CN" sz="1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1</a:t>
                      </a:r>
                      <a:endPara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</p:txBody>
                </p:sp>
              </p:grpSp>
              <p:sp>
                <p:nvSpPr>
                  <p:cNvPr id="101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905" y="993"/>
                    <a:ext cx="623" cy="43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" name="Text Box 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8" y="997"/>
                    <a:ext cx="241" cy="2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4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000" b="1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kumimoji="1" lang="en-US" altLang="zh-CN" sz="18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a:t>4</a:t>
                    </a:r>
                    <a:endParaRPr kumimoji="1" lang="en-US" altLang="zh-CN" sz="18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endParaRPr>
                  </a:p>
                </p:txBody>
              </p:sp>
            </p:grpSp>
            <p:sp>
              <p:nvSpPr>
                <p:cNvPr id="98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598" y="687"/>
                  <a:ext cx="0" cy="6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1545" y="912"/>
                  <a:ext cx="241" cy="2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400" b="1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000" b="1">
                      <a:solidFill>
                        <a:schemeClr val="tx1"/>
                      </a:solidFill>
                      <a:latin typeface="Garamond" panose="02020404030301010803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18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2</a:t>
                  </a:r>
                  <a:endPara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95" name="Line 95"/>
              <p:cNvSpPr>
                <a:spLocks noChangeShapeType="1"/>
              </p:cNvSpPr>
              <p:nvPr/>
            </p:nvSpPr>
            <p:spPr bwMode="auto">
              <a:xfrm>
                <a:off x="213" y="645"/>
                <a:ext cx="512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6"/>
              <p:cNvSpPr txBox="1">
                <a:spLocks noChangeArrowheads="1"/>
              </p:cNvSpPr>
              <p:nvPr/>
            </p:nvSpPr>
            <p:spPr bwMode="auto">
              <a:xfrm>
                <a:off x="327" y="548"/>
                <a:ext cx="241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92" name="Line 97"/>
            <p:cNvSpPr>
              <a:spLocks noChangeShapeType="1"/>
            </p:cNvSpPr>
            <p:nvPr/>
          </p:nvSpPr>
          <p:spPr bwMode="auto">
            <a:xfrm>
              <a:off x="153" y="695"/>
              <a:ext cx="0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 Box 98"/>
            <p:cNvSpPr txBox="1">
              <a:spLocks noChangeArrowheads="1"/>
            </p:cNvSpPr>
            <p:nvPr/>
          </p:nvSpPr>
          <p:spPr bwMode="auto">
            <a:xfrm>
              <a:off x="-23" y="909"/>
              <a:ext cx="241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113" name="Freeform 100"/>
          <p:cNvSpPr/>
          <p:nvPr/>
        </p:nvSpPr>
        <p:spPr bwMode="auto">
          <a:xfrm>
            <a:off x="578970" y="1905335"/>
            <a:ext cx="1853400" cy="2769439"/>
          </a:xfrm>
          <a:custGeom>
            <a:avLst/>
            <a:gdLst>
              <a:gd name="T0" fmla="*/ 0 w 1270"/>
              <a:gd name="T1" fmla="*/ 0 h 1900"/>
              <a:gd name="T2" fmla="*/ 156 w 1270"/>
              <a:gd name="T3" fmla="*/ 100 h 1900"/>
              <a:gd name="T4" fmla="*/ 311 w 1270"/>
              <a:gd name="T5" fmla="*/ 222 h 1900"/>
              <a:gd name="T6" fmla="*/ 422 w 1270"/>
              <a:gd name="T7" fmla="*/ 333 h 1900"/>
              <a:gd name="T8" fmla="*/ 467 w 1270"/>
              <a:gd name="T9" fmla="*/ 389 h 1900"/>
              <a:gd name="T10" fmla="*/ 478 w 1270"/>
              <a:gd name="T11" fmla="*/ 422 h 1900"/>
              <a:gd name="T12" fmla="*/ 522 w 1270"/>
              <a:gd name="T13" fmla="*/ 489 h 1900"/>
              <a:gd name="T14" fmla="*/ 556 w 1270"/>
              <a:gd name="T15" fmla="*/ 589 h 1900"/>
              <a:gd name="T16" fmla="*/ 567 w 1270"/>
              <a:gd name="T17" fmla="*/ 622 h 1900"/>
              <a:gd name="T18" fmla="*/ 534 w 1270"/>
              <a:gd name="T19" fmla="*/ 1044 h 1900"/>
              <a:gd name="T20" fmla="*/ 545 w 1270"/>
              <a:gd name="T21" fmla="*/ 1255 h 1900"/>
              <a:gd name="T22" fmla="*/ 634 w 1270"/>
              <a:gd name="T23" fmla="*/ 1466 h 1900"/>
              <a:gd name="T24" fmla="*/ 789 w 1270"/>
              <a:gd name="T25" fmla="*/ 1655 h 1900"/>
              <a:gd name="T26" fmla="*/ 923 w 1270"/>
              <a:gd name="T27" fmla="*/ 1744 h 1900"/>
              <a:gd name="T28" fmla="*/ 1089 w 1270"/>
              <a:gd name="T29" fmla="*/ 1788 h 1900"/>
              <a:gd name="T30" fmla="*/ 1189 w 1270"/>
              <a:gd name="T31" fmla="*/ 1844 h 1900"/>
              <a:gd name="T32" fmla="*/ 1234 w 1270"/>
              <a:gd name="T33" fmla="*/ 1877 h 1900"/>
              <a:gd name="T34" fmla="*/ 1267 w 1270"/>
              <a:gd name="T35" fmla="*/ 1888 h 1900"/>
              <a:gd name="T36" fmla="*/ 1267 w 1270"/>
              <a:gd name="T37" fmla="*/ 1900 h 190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270"/>
              <a:gd name="T58" fmla="*/ 0 h 1900"/>
              <a:gd name="T59" fmla="*/ 1270 w 1270"/>
              <a:gd name="T60" fmla="*/ 1900 h 190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270" h="1900">
                <a:moveTo>
                  <a:pt x="0" y="0"/>
                </a:moveTo>
                <a:cubicBezTo>
                  <a:pt x="62" y="20"/>
                  <a:pt x="107" y="61"/>
                  <a:pt x="156" y="100"/>
                </a:cubicBezTo>
                <a:cubicBezTo>
                  <a:pt x="208" y="142"/>
                  <a:pt x="261" y="179"/>
                  <a:pt x="311" y="222"/>
                </a:cubicBezTo>
                <a:cubicBezTo>
                  <a:pt x="353" y="258"/>
                  <a:pt x="378" y="303"/>
                  <a:pt x="422" y="333"/>
                </a:cubicBezTo>
                <a:cubicBezTo>
                  <a:pt x="436" y="353"/>
                  <a:pt x="455" y="368"/>
                  <a:pt x="467" y="389"/>
                </a:cubicBezTo>
                <a:cubicBezTo>
                  <a:pt x="473" y="399"/>
                  <a:pt x="472" y="412"/>
                  <a:pt x="478" y="422"/>
                </a:cubicBezTo>
                <a:cubicBezTo>
                  <a:pt x="491" y="445"/>
                  <a:pt x="513" y="464"/>
                  <a:pt x="522" y="489"/>
                </a:cubicBezTo>
                <a:cubicBezTo>
                  <a:pt x="558" y="593"/>
                  <a:pt x="533" y="519"/>
                  <a:pt x="556" y="589"/>
                </a:cubicBezTo>
                <a:cubicBezTo>
                  <a:pt x="560" y="600"/>
                  <a:pt x="567" y="622"/>
                  <a:pt x="567" y="622"/>
                </a:cubicBezTo>
                <a:cubicBezTo>
                  <a:pt x="590" y="760"/>
                  <a:pt x="557" y="907"/>
                  <a:pt x="534" y="1044"/>
                </a:cubicBezTo>
                <a:cubicBezTo>
                  <a:pt x="538" y="1114"/>
                  <a:pt x="539" y="1185"/>
                  <a:pt x="545" y="1255"/>
                </a:cubicBezTo>
                <a:cubicBezTo>
                  <a:pt x="554" y="1355"/>
                  <a:pt x="596" y="1388"/>
                  <a:pt x="634" y="1466"/>
                </a:cubicBezTo>
                <a:cubicBezTo>
                  <a:pt x="675" y="1549"/>
                  <a:pt x="720" y="1598"/>
                  <a:pt x="789" y="1655"/>
                </a:cubicBezTo>
                <a:cubicBezTo>
                  <a:pt x="833" y="1691"/>
                  <a:pt x="868" y="1726"/>
                  <a:pt x="923" y="1744"/>
                </a:cubicBezTo>
                <a:cubicBezTo>
                  <a:pt x="975" y="1778"/>
                  <a:pt x="1031" y="1771"/>
                  <a:pt x="1089" y="1788"/>
                </a:cubicBezTo>
                <a:cubicBezTo>
                  <a:pt x="1137" y="1802"/>
                  <a:pt x="1137" y="1808"/>
                  <a:pt x="1189" y="1844"/>
                </a:cubicBezTo>
                <a:cubicBezTo>
                  <a:pt x="1204" y="1855"/>
                  <a:pt x="1219" y="1866"/>
                  <a:pt x="1234" y="1877"/>
                </a:cubicBezTo>
                <a:cubicBezTo>
                  <a:pt x="1243" y="1884"/>
                  <a:pt x="1257" y="1881"/>
                  <a:pt x="1267" y="1888"/>
                </a:cubicBezTo>
                <a:cubicBezTo>
                  <a:pt x="1270" y="1890"/>
                  <a:pt x="1267" y="1896"/>
                  <a:pt x="1267" y="1900"/>
                </a:cubicBezTo>
              </a:path>
            </a:pathLst>
          </a:custGeom>
          <a:noFill/>
          <a:ln w="12700">
            <a:solidFill>
              <a:schemeClr val="fol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Freeform 102"/>
          <p:cNvSpPr/>
          <p:nvPr/>
        </p:nvSpPr>
        <p:spPr bwMode="auto">
          <a:xfrm>
            <a:off x="502770" y="2972135"/>
            <a:ext cx="1041400" cy="1851025"/>
          </a:xfrm>
          <a:custGeom>
            <a:avLst/>
            <a:gdLst>
              <a:gd name="T0" fmla="*/ 0 w 713"/>
              <a:gd name="T1" fmla="*/ 2147483646 h 1271"/>
              <a:gd name="T2" fmla="*/ 2147483646 w 713"/>
              <a:gd name="T3" fmla="*/ 2147483646 h 1271"/>
              <a:gd name="T4" fmla="*/ 2147483646 w 713"/>
              <a:gd name="T5" fmla="*/ 2147483646 h 1271"/>
              <a:gd name="T6" fmla="*/ 2147483646 w 713"/>
              <a:gd name="T7" fmla="*/ 2147483646 h 1271"/>
              <a:gd name="T8" fmla="*/ 2147483646 w 713"/>
              <a:gd name="T9" fmla="*/ 2147483646 h 1271"/>
              <a:gd name="T10" fmla="*/ 2147483646 w 713"/>
              <a:gd name="T11" fmla="*/ 2147483646 h 1271"/>
              <a:gd name="T12" fmla="*/ 2147483646 w 713"/>
              <a:gd name="T13" fmla="*/ 2147483646 h 1271"/>
              <a:gd name="T14" fmla="*/ 2147483646 w 713"/>
              <a:gd name="T15" fmla="*/ 2147483646 h 1271"/>
              <a:gd name="T16" fmla="*/ 2147483646 w 713"/>
              <a:gd name="T17" fmla="*/ 2147483646 h 1271"/>
              <a:gd name="T18" fmla="*/ 2147483646 w 713"/>
              <a:gd name="T19" fmla="*/ 2147483646 h 1271"/>
              <a:gd name="T20" fmla="*/ 2147483646 w 713"/>
              <a:gd name="T21" fmla="*/ 2147483646 h 1271"/>
              <a:gd name="T22" fmla="*/ 2147483646 w 713"/>
              <a:gd name="T23" fmla="*/ 2147483646 h 1271"/>
              <a:gd name="T24" fmla="*/ 2147483646 w 713"/>
              <a:gd name="T25" fmla="*/ 2147483646 h 1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3"/>
              <a:gd name="T40" fmla="*/ 0 h 1271"/>
              <a:gd name="T41" fmla="*/ 713 w 713"/>
              <a:gd name="T42" fmla="*/ 1271 h 1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3" h="1271">
                <a:moveTo>
                  <a:pt x="0" y="4"/>
                </a:moveTo>
                <a:cubicBezTo>
                  <a:pt x="140" y="26"/>
                  <a:pt x="26" y="0"/>
                  <a:pt x="122" y="38"/>
                </a:cubicBezTo>
                <a:cubicBezTo>
                  <a:pt x="144" y="47"/>
                  <a:pt x="189" y="60"/>
                  <a:pt x="189" y="60"/>
                </a:cubicBezTo>
                <a:cubicBezTo>
                  <a:pt x="211" y="75"/>
                  <a:pt x="233" y="89"/>
                  <a:pt x="255" y="104"/>
                </a:cubicBezTo>
                <a:cubicBezTo>
                  <a:pt x="266" y="112"/>
                  <a:pt x="278" y="119"/>
                  <a:pt x="289" y="127"/>
                </a:cubicBezTo>
                <a:cubicBezTo>
                  <a:pt x="300" y="134"/>
                  <a:pt x="322" y="149"/>
                  <a:pt x="322" y="149"/>
                </a:cubicBezTo>
                <a:cubicBezTo>
                  <a:pt x="329" y="160"/>
                  <a:pt x="336" y="172"/>
                  <a:pt x="344" y="182"/>
                </a:cubicBezTo>
                <a:cubicBezTo>
                  <a:pt x="351" y="190"/>
                  <a:pt x="361" y="196"/>
                  <a:pt x="367" y="204"/>
                </a:cubicBezTo>
                <a:cubicBezTo>
                  <a:pt x="399" y="246"/>
                  <a:pt x="419" y="289"/>
                  <a:pt x="455" y="327"/>
                </a:cubicBezTo>
                <a:cubicBezTo>
                  <a:pt x="475" y="384"/>
                  <a:pt x="489" y="454"/>
                  <a:pt x="522" y="504"/>
                </a:cubicBezTo>
                <a:cubicBezTo>
                  <a:pt x="554" y="600"/>
                  <a:pt x="538" y="548"/>
                  <a:pt x="567" y="660"/>
                </a:cubicBezTo>
                <a:cubicBezTo>
                  <a:pt x="573" y="683"/>
                  <a:pt x="589" y="727"/>
                  <a:pt x="589" y="727"/>
                </a:cubicBezTo>
                <a:cubicBezTo>
                  <a:pt x="582" y="1058"/>
                  <a:pt x="713" y="1271"/>
                  <a:pt x="422" y="1271"/>
                </a:cubicBezTo>
              </a:path>
            </a:pathLst>
          </a:custGeom>
          <a:noFill/>
          <a:ln w="19050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73" grpId="0" animBg="1"/>
      <p:bldP spid="75" grpId="0" animBg="1" autoUpdateAnimBg="0"/>
      <p:bldP spid="113" grpId="0" animBg="1"/>
      <p:bldP spid="1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最小生成树练习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04200" y="1103558"/>
          <a:ext cx="2418396" cy="2258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2" imgW="2198370" imgH="2065020" progId="Visio.Drawing.11">
                  <p:embed/>
                </p:oleObj>
              </mc:Choice>
              <mc:Fallback>
                <p:oleObj name="Visio" r:id="rId2" imgW="2198370" imgH="20650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200" y="1103558"/>
                        <a:ext cx="2418396" cy="2258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261338" y="3767940"/>
          <a:ext cx="9375284" cy="2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4" imgW="7386955" imgH="1695450" progId="Visio.Drawing.11">
                  <p:embed/>
                </p:oleObj>
              </mc:Choice>
              <mc:Fallback>
                <p:oleObj name="Visio" r:id="rId4" imgW="7386955" imgH="16954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338" y="3767940"/>
                        <a:ext cx="9375284" cy="2144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PRIM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00602"/>
          </a:xfrm>
          <a:prstGeom prst="rect">
            <a:avLst/>
          </a:prstGeom>
        </p:spPr>
      </p:pic>
      <p:graphicFrame>
        <p:nvGraphicFramePr>
          <p:cNvPr id="6" name="Group 805"/>
          <p:cNvGraphicFramePr/>
          <p:nvPr/>
        </p:nvGraphicFramePr>
        <p:xfrm>
          <a:off x="4227582" y="2443864"/>
          <a:ext cx="3744912" cy="1188792"/>
        </p:xfrm>
        <a:graphic>
          <a:graphicData uri="http://schemas.openxmlformats.org/drawingml/2006/table">
            <a:tbl>
              <a:tblPr/>
              <a:tblGrid>
                <a:gridCol w="936625"/>
                <a:gridCol w="495300"/>
                <a:gridCol w="549275"/>
                <a:gridCol w="549275"/>
                <a:gridCol w="550862"/>
                <a:gridCol w="66357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808"/>
          <p:cNvGraphicFramePr/>
          <p:nvPr/>
        </p:nvGraphicFramePr>
        <p:xfrm>
          <a:off x="4227582" y="3775726"/>
          <a:ext cx="3744912" cy="1188792"/>
        </p:xfrm>
        <a:graphic>
          <a:graphicData uri="http://schemas.openxmlformats.org/drawingml/2006/table">
            <a:tbl>
              <a:tblPr/>
              <a:tblGrid>
                <a:gridCol w="962025"/>
                <a:gridCol w="509587"/>
                <a:gridCol w="565150"/>
                <a:gridCol w="563563"/>
                <a:gridCol w="563562"/>
                <a:gridCol w="58102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" name="Group 4"/>
          <p:cNvGrpSpPr/>
          <p:nvPr/>
        </p:nvGrpSpPr>
        <p:grpSpPr bwMode="auto">
          <a:xfrm>
            <a:off x="715010" y="1774339"/>
            <a:ext cx="2834459" cy="2665413"/>
            <a:chOff x="78" y="0"/>
            <a:chExt cx="1835" cy="1603"/>
          </a:xfrm>
        </p:grpSpPr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78" y="100"/>
              <a:ext cx="120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76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1651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57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651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872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157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982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>
              <a:off x="371" y="156"/>
              <a:ext cx="533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37" y="701"/>
              <a:ext cx="0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1748" y="701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371" y="1512"/>
              <a:ext cx="1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1082" y="134"/>
              <a:ext cx="611" cy="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59" y="656"/>
              <a:ext cx="512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072" y="645"/>
              <a:ext cx="588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 flipH="1">
              <a:off x="348" y="989"/>
              <a:ext cx="556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1048" y="1011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497" y="178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1286" y="100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831" y="414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106" y="945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497" y="590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486" y="1056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854" y="1311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1275" y="1045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1719" y="957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7" name="Text Box 29"/>
            <p:cNvSpPr txBox="1">
              <a:spLocks noChangeArrowheads="1"/>
            </p:cNvSpPr>
            <p:nvPr/>
          </p:nvSpPr>
          <p:spPr bwMode="auto">
            <a:xfrm>
              <a:off x="1263" y="588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38" name="Group 374"/>
          <p:cNvGrpSpPr/>
          <p:nvPr/>
        </p:nvGrpSpPr>
        <p:grpSpPr bwMode="auto">
          <a:xfrm>
            <a:off x="715010" y="1774339"/>
            <a:ext cx="2835337" cy="2665413"/>
            <a:chOff x="3867" y="1616"/>
            <a:chExt cx="2106" cy="2042"/>
          </a:xfrm>
        </p:grpSpPr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3867" y="1745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Oval 4"/>
            <p:cNvSpPr>
              <a:spLocks noChangeArrowheads="1"/>
            </p:cNvSpPr>
            <p:nvPr/>
          </p:nvSpPr>
          <p:spPr bwMode="auto">
            <a:xfrm>
              <a:off x="4783" y="1616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5672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3957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5672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4778" y="2644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957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4904" y="1886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 flipH="1">
              <a:off x="4203" y="1815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4049" y="2509"/>
              <a:ext cx="0" cy="8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5784" y="2509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4203" y="3542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5019" y="1787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4189" y="2452"/>
              <a:ext cx="588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 flipH="1">
              <a:off x="5008" y="2438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 flipH="1">
              <a:off x="4176" y="2876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>
              <a:off x="4980" y="2904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4348" y="18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5255" y="174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Text Box 22"/>
            <p:cNvSpPr txBox="1">
              <a:spLocks noChangeArrowheads="1"/>
            </p:cNvSpPr>
            <p:nvPr/>
          </p:nvSpPr>
          <p:spPr bwMode="auto">
            <a:xfrm>
              <a:off x="4731" y="21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3900" y="28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4348" y="236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Text Box 25"/>
            <p:cNvSpPr txBox="1">
              <a:spLocks noChangeArrowheads="1"/>
            </p:cNvSpPr>
            <p:nvPr/>
          </p:nvSpPr>
          <p:spPr bwMode="auto">
            <a:xfrm>
              <a:off x="4335" y="296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Text Box 26"/>
            <p:cNvSpPr txBox="1">
              <a:spLocks noChangeArrowheads="1"/>
            </p:cNvSpPr>
            <p:nvPr/>
          </p:nvSpPr>
          <p:spPr bwMode="auto">
            <a:xfrm>
              <a:off x="4756" y="328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3" name="Text Box 27"/>
            <p:cNvSpPr txBox="1">
              <a:spLocks noChangeArrowheads="1"/>
            </p:cNvSpPr>
            <p:nvPr/>
          </p:nvSpPr>
          <p:spPr bwMode="auto">
            <a:xfrm>
              <a:off x="5242" y="29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4" name="Text Box 28"/>
            <p:cNvSpPr txBox="1">
              <a:spLocks noChangeArrowheads="1"/>
            </p:cNvSpPr>
            <p:nvPr/>
          </p:nvSpPr>
          <p:spPr bwMode="auto">
            <a:xfrm>
              <a:off x="5750" y="28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5228" y="236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66" name="Group 234"/>
          <p:cNvGrpSpPr/>
          <p:nvPr/>
        </p:nvGrpSpPr>
        <p:grpSpPr bwMode="auto">
          <a:xfrm>
            <a:off x="715010" y="1774339"/>
            <a:ext cx="2835337" cy="2665413"/>
            <a:chOff x="3141" y="1616"/>
            <a:chExt cx="2106" cy="2042"/>
          </a:xfrm>
        </p:grpSpPr>
        <p:sp>
          <p:nvSpPr>
            <p:cNvPr id="67" name="Text Box 3"/>
            <p:cNvSpPr txBox="1">
              <a:spLocks noChangeArrowheads="1"/>
            </p:cNvSpPr>
            <p:nvPr/>
          </p:nvSpPr>
          <p:spPr bwMode="auto">
            <a:xfrm>
              <a:off x="3141" y="1745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8" name="Oval 4"/>
            <p:cNvSpPr>
              <a:spLocks noChangeArrowheads="1"/>
            </p:cNvSpPr>
            <p:nvPr/>
          </p:nvSpPr>
          <p:spPr bwMode="auto">
            <a:xfrm>
              <a:off x="4057" y="1616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9" name="Oval 5"/>
            <p:cNvSpPr>
              <a:spLocks noChangeArrowheads="1"/>
            </p:cNvSpPr>
            <p:nvPr/>
          </p:nvSpPr>
          <p:spPr bwMode="auto">
            <a:xfrm>
              <a:off x="4946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3231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4946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2" name="Oval 8"/>
            <p:cNvSpPr>
              <a:spLocks noChangeArrowheads="1"/>
            </p:cNvSpPr>
            <p:nvPr/>
          </p:nvSpPr>
          <p:spPr bwMode="auto">
            <a:xfrm>
              <a:off x="4052" y="2644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3" name="Oval 9"/>
            <p:cNvSpPr>
              <a:spLocks noChangeArrowheads="1"/>
            </p:cNvSpPr>
            <p:nvPr/>
          </p:nvSpPr>
          <p:spPr bwMode="auto">
            <a:xfrm>
              <a:off x="3231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>
              <a:off x="4178" y="1886"/>
              <a:ext cx="0" cy="76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Line 11"/>
            <p:cNvSpPr>
              <a:spLocks noChangeShapeType="1"/>
            </p:cNvSpPr>
            <p:nvPr/>
          </p:nvSpPr>
          <p:spPr bwMode="auto">
            <a:xfrm flipH="1">
              <a:off x="3477" y="1815"/>
              <a:ext cx="612" cy="4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Line 12"/>
            <p:cNvSpPr>
              <a:spLocks noChangeShapeType="1"/>
            </p:cNvSpPr>
            <p:nvPr/>
          </p:nvSpPr>
          <p:spPr bwMode="auto">
            <a:xfrm>
              <a:off x="3323" y="2509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H="1">
              <a:off x="5058" y="2509"/>
              <a:ext cx="0" cy="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Line 14"/>
            <p:cNvSpPr>
              <a:spLocks noChangeShapeType="1"/>
            </p:cNvSpPr>
            <p:nvPr/>
          </p:nvSpPr>
          <p:spPr bwMode="auto">
            <a:xfrm>
              <a:off x="3477" y="3542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15"/>
            <p:cNvSpPr>
              <a:spLocks noChangeShapeType="1"/>
            </p:cNvSpPr>
            <p:nvPr/>
          </p:nvSpPr>
          <p:spPr bwMode="auto">
            <a:xfrm>
              <a:off x="4293" y="1787"/>
              <a:ext cx="701" cy="46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16"/>
            <p:cNvSpPr>
              <a:spLocks noChangeShapeType="1"/>
            </p:cNvSpPr>
            <p:nvPr/>
          </p:nvSpPr>
          <p:spPr bwMode="auto">
            <a:xfrm>
              <a:off x="3463" y="2452"/>
              <a:ext cx="588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17"/>
            <p:cNvSpPr>
              <a:spLocks noChangeShapeType="1"/>
            </p:cNvSpPr>
            <p:nvPr/>
          </p:nvSpPr>
          <p:spPr bwMode="auto">
            <a:xfrm flipH="1">
              <a:off x="4282" y="2438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Line 18"/>
            <p:cNvSpPr>
              <a:spLocks noChangeShapeType="1"/>
            </p:cNvSpPr>
            <p:nvPr/>
          </p:nvSpPr>
          <p:spPr bwMode="auto">
            <a:xfrm flipH="1">
              <a:off x="3450" y="2876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19"/>
            <p:cNvSpPr>
              <a:spLocks noChangeShapeType="1"/>
            </p:cNvSpPr>
            <p:nvPr/>
          </p:nvSpPr>
          <p:spPr bwMode="auto">
            <a:xfrm>
              <a:off x="4254" y="2904"/>
              <a:ext cx="715" cy="5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20"/>
            <p:cNvSpPr txBox="1">
              <a:spLocks noChangeArrowheads="1"/>
            </p:cNvSpPr>
            <p:nvPr/>
          </p:nvSpPr>
          <p:spPr bwMode="auto">
            <a:xfrm>
              <a:off x="3622" y="18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529" y="174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6" name="Text Box 22"/>
            <p:cNvSpPr txBox="1">
              <a:spLocks noChangeArrowheads="1"/>
            </p:cNvSpPr>
            <p:nvPr/>
          </p:nvSpPr>
          <p:spPr bwMode="auto">
            <a:xfrm>
              <a:off x="4005" y="21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7" name="Text Box 23"/>
            <p:cNvSpPr txBox="1">
              <a:spLocks noChangeArrowheads="1"/>
            </p:cNvSpPr>
            <p:nvPr/>
          </p:nvSpPr>
          <p:spPr bwMode="auto">
            <a:xfrm>
              <a:off x="3174" y="28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8" name="Text Box 24"/>
            <p:cNvSpPr txBox="1">
              <a:spLocks noChangeArrowheads="1"/>
            </p:cNvSpPr>
            <p:nvPr/>
          </p:nvSpPr>
          <p:spPr bwMode="auto">
            <a:xfrm>
              <a:off x="3622" y="236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9" name="Text Box 25"/>
            <p:cNvSpPr txBox="1">
              <a:spLocks noChangeArrowheads="1"/>
            </p:cNvSpPr>
            <p:nvPr/>
          </p:nvSpPr>
          <p:spPr bwMode="auto">
            <a:xfrm>
              <a:off x="3609" y="296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4030" y="328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1" name="Text Box 27"/>
            <p:cNvSpPr txBox="1">
              <a:spLocks noChangeArrowheads="1"/>
            </p:cNvSpPr>
            <p:nvPr/>
          </p:nvSpPr>
          <p:spPr bwMode="auto">
            <a:xfrm>
              <a:off x="4516" y="29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2" name="Text Box 28"/>
            <p:cNvSpPr txBox="1">
              <a:spLocks noChangeArrowheads="1"/>
            </p:cNvSpPr>
            <p:nvPr/>
          </p:nvSpPr>
          <p:spPr bwMode="auto">
            <a:xfrm>
              <a:off x="5024" y="28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3" name="Text Box 29"/>
            <p:cNvSpPr txBox="1">
              <a:spLocks noChangeArrowheads="1"/>
            </p:cNvSpPr>
            <p:nvPr/>
          </p:nvSpPr>
          <p:spPr bwMode="auto">
            <a:xfrm>
              <a:off x="4502" y="236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94" name="Group 377"/>
          <p:cNvGrpSpPr/>
          <p:nvPr/>
        </p:nvGrpSpPr>
        <p:grpSpPr bwMode="auto">
          <a:xfrm>
            <a:off x="715010" y="1774339"/>
            <a:ext cx="2835337" cy="2665413"/>
            <a:chOff x="-170" y="0"/>
            <a:chExt cx="2106" cy="2042"/>
          </a:xfrm>
        </p:grpSpPr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-170" y="129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746" y="0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7" name="Oval 5"/>
            <p:cNvSpPr>
              <a:spLocks noChangeArrowheads="1"/>
            </p:cNvSpPr>
            <p:nvPr/>
          </p:nvSpPr>
          <p:spPr bwMode="auto">
            <a:xfrm>
              <a:off x="1635" y="1773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-80" y="1773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9" name="Oval 7"/>
            <p:cNvSpPr>
              <a:spLocks noChangeArrowheads="1"/>
            </p:cNvSpPr>
            <p:nvPr/>
          </p:nvSpPr>
          <p:spPr bwMode="auto">
            <a:xfrm>
              <a:off x="1635" y="608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0" name="Oval 8"/>
            <p:cNvSpPr>
              <a:spLocks noChangeArrowheads="1"/>
            </p:cNvSpPr>
            <p:nvPr/>
          </p:nvSpPr>
          <p:spPr bwMode="auto">
            <a:xfrm>
              <a:off x="741" y="1028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1" name="Oval 9"/>
            <p:cNvSpPr>
              <a:spLocks noChangeArrowheads="1"/>
            </p:cNvSpPr>
            <p:nvPr/>
          </p:nvSpPr>
          <p:spPr bwMode="auto">
            <a:xfrm>
              <a:off x="-80" y="608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2" name="Line 10"/>
            <p:cNvSpPr>
              <a:spLocks noChangeShapeType="1"/>
            </p:cNvSpPr>
            <p:nvPr/>
          </p:nvSpPr>
          <p:spPr bwMode="auto">
            <a:xfrm>
              <a:off x="867" y="270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166" y="199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12" y="893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 flipH="1">
              <a:off x="1747" y="893"/>
              <a:ext cx="0" cy="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166" y="1926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Line 15"/>
            <p:cNvSpPr>
              <a:spLocks noChangeShapeType="1"/>
            </p:cNvSpPr>
            <p:nvPr/>
          </p:nvSpPr>
          <p:spPr bwMode="auto">
            <a:xfrm>
              <a:off x="982" y="171"/>
              <a:ext cx="701" cy="46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Line 16"/>
            <p:cNvSpPr>
              <a:spLocks noChangeShapeType="1"/>
            </p:cNvSpPr>
            <p:nvPr/>
          </p:nvSpPr>
          <p:spPr bwMode="auto">
            <a:xfrm>
              <a:off x="152" y="836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 flipH="1">
              <a:off x="971" y="822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Line 18"/>
            <p:cNvSpPr>
              <a:spLocks noChangeShapeType="1"/>
            </p:cNvSpPr>
            <p:nvPr/>
          </p:nvSpPr>
          <p:spPr bwMode="auto">
            <a:xfrm flipH="1">
              <a:off x="139" y="1260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Line 19"/>
            <p:cNvSpPr>
              <a:spLocks noChangeShapeType="1"/>
            </p:cNvSpPr>
            <p:nvPr/>
          </p:nvSpPr>
          <p:spPr bwMode="auto">
            <a:xfrm>
              <a:off x="943" y="1288"/>
              <a:ext cx="715" cy="55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Text Box 20"/>
            <p:cNvSpPr txBox="1">
              <a:spLocks noChangeArrowheads="1"/>
            </p:cNvSpPr>
            <p:nvPr/>
          </p:nvSpPr>
          <p:spPr bwMode="auto">
            <a:xfrm>
              <a:off x="311" y="2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4" name="Text Box 21"/>
            <p:cNvSpPr txBox="1">
              <a:spLocks noChangeArrowheads="1"/>
            </p:cNvSpPr>
            <p:nvPr/>
          </p:nvSpPr>
          <p:spPr bwMode="auto">
            <a:xfrm>
              <a:off x="1218" y="12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5" name="Text Box 22"/>
            <p:cNvSpPr txBox="1">
              <a:spLocks noChangeArrowheads="1"/>
            </p:cNvSpPr>
            <p:nvPr/>
          </p:nvSpPr>
          <p:spPr bwMode="auto">
            <a:xfrm>
              <a:off x="694" y="5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6" name="Text Box 23"/>
            <p:cNvSpPr txBox="1">
              <a:spLocks noChangeArrowheads="1"/>
            </p:cNvSpPr>
            <p:nvPr/>
          </p:nvSpPr>
          <p:spPr bwMode="auto">
            <a:xfrm>
              <a:off x="-137" y="120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7" name="Text Box 24"/>
            <p:cNvSpPr txBox="1">
              <a:spLocks noChangeArrowheads="1"/>
            </p:cNvSpPr>
            <p:nvPr/>
          </p:nvSpPr>
          <p:spPr bwMode="auto">
            <a:xfrm>
              <a:off x="311" y="75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298" y="134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9" name="Text Box 26"/>
            <p:cNvSpPr txBox="1">
              <a:spLocks noChangeArrowheads="1"/>
            </p:cNvSpPr>
            <p:nvPr/>
          </p:nvSpPr>
          <p:spPr bwMode="auto">
            <a:xfrm>
              <a:off x="719" y="16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0" name="Text Box 27"/>
            <p:cNvSpPr txBox="1">
              <a:spLocks noChangeArrowheads="1"/>
            </p:cNvSpPr>
            <p:nvPr/>
          </p:nvSpPr>
          <p:spPr bwMode="auto">
            <a:xfrm>
              <a:off x="1205" y="133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713" y="122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2" name="Text Box 29"/>
            <p:cNvSpPr txBox="1">
              <a:spLocks noChangeArrowheads="1"/>
            </p:cNvSpPr>
            <p:nvPr/>
          </p:nvSpPr>
          <p:spPr bwMode="auto">
            <a:xfrm>
              <a:off x="1191" y="752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23" name="Group 379"/>
          <p:cNvGrpSpPr/>
          <p:nvPr/>
        </p:nvGrpSpPr>
        <p:grpSpPr bwMode="auto">
          <a:xfrm>
            <a:off x="715011" y="1774339"/>
            <a:ext cx="2835337" cy="2665413"/>
            <a:chOff x="4230" y="1344"/>
            <a:chExt cx="2106" cy="2042"/>
          </a:xfrm>
        </p:grpSpPr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4230" y="1473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5" name="Oval 4"/>
            <p:cNvSpPr>
              <a:spLocks noChangeArrowheads="1"/>
            </p:cNvSpPr>
            <p:nvPr/>
          </p:nvSpPr>
          <p:spPr bwMode="auto">
            <a:xfrm>
              <a:off x="5146" y="1344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6" name="Oval 5"/>
            <p:cNvSpPr>
              <a:spLocks noChangeArrowheads="1"/>
            </p:cNvSpPr>
            <p:nvPr/>
          </p:nvSpPr>
          <p:spPr bwMode="auto">
            <a:xfrm>
              <a:off x="6035" y="3117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7" name="Oval 6"/>
            <p:cNvSpPr>
              <a:spLocks noChangeArrowheads="1"/>
            </p:cNvSpPr>
            <p:nvPr/>
          </p:nvSpPr>
          <p:spPr bwMode="auto">
            <a:xfrm>
              <a:off x="4320" y="3117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8" name="Oval 7"/>
            <p:cNvSpPr>
              <a:spLocks noChangeArrowheads="1"/>
            </p:cNvSpPr>
            <p:nvPr/>
          </p:nvSpPr>
          <p:spPr bwMode="auto">
            <a:xfrm>
              <a:off x="6035" y="1952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9" name="Oval 8"/>
            <p:cNvSpPr>
              <a:spLocks noChangeArrowheads="1"/>
            </p:cNvSpPr>
            <p:nvPr/>
          </p:nvSpPr>
          <p:spPr bwMode="auto">
            <a:xfrm>
              <a:off x="5141" y="2372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0" name="Oval 9"/>
            <p:cNvSpPr>
              <a:spLocks noChangeArrowheads="1"/>
            </p:cNvSpPr>
            <p:nvPr/>
          </p:nvSpPr>
          <p:spPr bwMode="auto">
            <a:xfrm>
              <a:off x="4320" y="1952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1" name="Line 10"/>
            <p:cNvSpPr>
              <a:spLocks noChangeShapeType="1"/>
            </p:cNvSpPr>
            <p:nvPr/>
          </p:nvSpPr>
          <p:spPr bwMode="auto">
            <a:xfrm>
              <a:off x="5267" y="1614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Line 11"/>
            <p:cNvSpPr>
              <a:spLocks noChangeShapeType="1"/>
            </p:cNvSpPr>
            <p:nvPr/>
          </p:nvSpPr>
          <p:spPr bwMode="auto">
            <a:xfrm flipH="1">
              <a:off x="4566" y="1543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Line 12"/>
            <p:cNvSpPr>
              <a:spLocks noChangeShapeType="1"/>
            </p:cNvSpPr>
            <p:nvPr/>
          </p:nvSpPr>
          <p:spPr bwMode="auto">
            <a:xfrm>
              <a:off x="4412" y="2237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Line 13"/>
            <p:cNvSpPr>
              <a:spLocks noChangeShapeType="1"/>
            </p:cNvSpPr>
            <p:nvPr/>
          </p:nvSpPr>
          <p:spPr bwMode="auto">
            <a:xfrm flipH="1">
              <a:off x="6147" y="2237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4566" y="3270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Line 15"/>
            <p:cNvSpPr>
              <a:spLocks noChangeShapeType="1"/>
            </p:cNvSpPr>
            <p:nvPr/>
          </p:nvSpPr>
          <p:spPr bwMode="auto">
            <a:xfrm>
              <a:off x="5382" y="1515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Line 16"/>
            <p:cNvSpPr>
              <a:spLocks noChangeShapeType="1"/>
            </p:cNvSpPr>
            <p:nvPr/>
          </p:nvSpPr>
          <p:spPr bwMode="auto">
            <a:xfrm>
              <a:off x="4552" y="2180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Line 17"/>
            <p:cNvSpPr>
              <a:spLocks noChangeShapeType="1"/>
            </p:cNvSpPr>
            <p:nvPr/>
          </p:nvSpPr>
          <p:spPr bwMode="auto">
            <a:xfrm flipH="1">
              <a:off x="5371" y="2166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Line 18"/>
            <p:cNvSpPr>
              <a:spLocks noChangeShapeType="1"/>
            </p:cNvSpPr>
            <p:nvPr/>
          </p:nvSpPr>
          <p:spPr bwMode="auto">
            <a:xfrm flipH="1">
              <a:off x="4539" y="2604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Line 19"/>
            <p:cNvSpPr>
              <a:spLocks noChangeShapeType="1"/>
            </p:cNvSpPr>
            <p:nvPr/>
          </p:nvSpPr>
          <p:spPr bwMode="auto">
            <a:xfrm>
              <a:off x="5343" y="2632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20"/>
            <p:cNvSpPr txBox="1">
              <a:spLocks noChangeArrowheads="1"/>
            </p:cNvSpPr>
            <p:nvPr/>
          </p:nvSpPr>
          <p:spPr bwMode="auto">
            <a:xfrm>
              <a:off x="4711" y="15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2" name="Text Box 21"/>
            <p:cNvSpPr txBox="1">
              <a:spLocks noChangeArrowheads="1"/>
            </p:cNvSpPr>
            <p:nvPr/>
          </p:nvSpPr>
          <p:spPr bwMode="auto">
            <a:xfrm>
              <a:off x="5601" y="148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3" name="Text Box 22"/>
            <p:cNvSpPr txBox="1">
              <a:spLocks noChangeArrowheads="1"/>
            </p:cNvSpPr>
            <p:nvPr/>
          </p:nvSpPr>
          <p:spPr bwMode="auto">
            <a:xfrm>
              <a:off x="5094" y="18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4" name="Text Box 23"/>
            <p:cNvSpPr txBox="1">
              <a:spLocks noChangeArrowheads="1"/>
            </p:cNvSpPr>
            <p:nvPr/>
          </p:nvSpPr>
          <p:spPr bwMode="auto">
            <a:xfrm>
              <a:off x="4263" y="25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5" name="Text Box 24"/>
            <p:cNvSpPr txBox="1">
              <a:spLocks noChangeArrowheads="1"/>
            </p:cNvSpPr>
            <p:nvPr/>
          </p:nvSpPr>
          <p:spPr bwMode="auto">
            <a:xfrm>
              <a:off x="4711" y="209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6" name="Text Box 25"/>
            <p:cNvSpPr txBox="1">
              <a:spLocks noChangeArrowheads="1"/>
            </p:cNvSpPr>
            <p:nvPr/>
          </p:nvSpPr>
          <p:spPr bwMode="auto">
            <a:xfrm>
              <a:off x="4698" y="269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7" name="Text Box 26"/>
            <p:cNvSpPr txBox="1">
              <a:spLocks noChangeArrowheads="1"/>
            </p:cNvSpPr>
            <p:nvPr/>
          </p:nvSpPr>
          <p:spPr bwMode="auto">
            <a:xfrm>
              <a:off x="5119" y="30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5605" y="267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9" name="Text Box 28"/>
            <p:cNvSpPr txBox="1">
              <a:spLocks noChangeArrowheads="1"/>
            </p:cNvSpPr>
            <p:nvPr/>
          </p:nvSpPr>
          <p:spPr bwMode="auto">
            <a:xfrm>
              <a:off x="6113" y="256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0" name="Text Box 29"/>
            <p:cNvSpPr txBox="1">
              <a:spLocks noChangeArrowheads="1"/>
            </p:cNvSpPr>
            <p:nvPr/>
          </p:nvSpPr>
          <p:spPr bwMode="auto">
            <a:xfrm>
              <a:off x="5591" y="209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51" name="Group 378"/>
          <p:cNvGrpSpPr/>
          <p:nvPr/>
        </p:nvGrpSpPr>
        <p:grpSpPr bwMode="auto">
          <a:xfrm>
            <a:off x="715011" y="1774339"/>
            <a:ext cx="2835337" cy="2665413"/>
            <a:chOff x="4701" y="1888"/>
            <a:chExt cx="2106" cy="2042"/>
          </a:xfrm>
        </p:grpSpPr>
        <p:sp>
          <p:nvSpPr>
            <p:cNvPr id="152" name="Text Box 3"/>
            <p:cNvSpPr txBox="1">
              <a:spLocks noChangeArrowheads="1"/>
            </p:cNvSpPr>
            <p:nvPr/>
          </p:nvSpPr>
          <p:spPr bwMode="auto">
            <a:xfrm>
              <a:off x="4701" y="2017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3" name="Oval 4"/>
            <p:cNvSpPr>
              <a:spLocks noChangeArrowheads="1"/>
            </p:cNvSpPr>
            <p:nvPr/>
          </p:nvSpPr>
          <p:spPr bwMode="auto">
            <a:xfrm>
              <a:off x="5617" y="1888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6506" y="3661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5" name="Oval 6"/>
            <p:cNvSpPr>
              <a:spLocks noChangeArrowheads="1"/>
            </p:cNvSpPr>
            <p:nvPr/>
          </p:nvSpPr>
          <p:spPr bwMode="auto">
            <a:xfrm>
              <a:off x="4791" y="3661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6" name="Oval 7"/>
            <p:cNvSpPr>
              <a:spLocks noChangeArrowheads="1"/>
            </p:cNvSpPr>
            <p:nvPr/>
          </p:nvSpPr>
          <p:spPr bwMode="auto">
            <a:xfrm>
              <a:off x="6506" y="2496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7" name="Oval 8"/>
            <p:cNvSpPr>
              <a:spLocks noChangeArrowheads="1"/>
            </p:cNvSpPr>
            <p:nvPr/>
          </p:nvSpPr>
          <p:spPr bwMode="auto">
            <a:xfrm>
              <a:off x="5612" y="2916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8" name="Oval 9"/>
            <p:cNvSpPr>
              <a:spLocks noChangeArrowheads="1"/>
            </p:cNvSpPr>
            <p:nvPr/>
          </p:nvSpPr>
          <p:spPr bwMode="auto">
            <a:xfrm>
              <a:off x="4791" y="2496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9" name="Line 10"/>
            <p:cNvSpPr>
              <a:spLocks noChangeShapeType="1"/>
            </p:cNvSpPr>
            <p:nvPr/>
          </p:nvSpPr>
          <p:spPr bwMode="auto">
            <a:xfrm>
              <a:off x="5738" y="2158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Line 11"/>
            <p:cNvSpPr>
              <a:spLocks noChangeShapeType="1"/>
            </p:cNvSpPr>
            <p:nvPr/>
          </p:nvSpPr>
          <p:spPr bwMode="auto">
            <a:xfrm flipH="1">
              <a:off x="5037" y="2087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Line 12"/>
            <p:cNvSpPr>
              <a:spLocks noChangeShapeType="1"/>
            </p:cNvSpPr>
            <p:nvPr/>
          </p:nvSpPr>
          <p:spPr bwMode="auto">
            <a:xfrm>
              <a:off x="4883" y="2781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Line 13"/>
            <p:cNvSpPr>
              <a:spLocks noChangeShapeType="1"/>
            </p:cNvSpPr>
            <p:nvPr/>
          </p:nvSpPr>
          <p:spPr bwMode="auto">
            <a:xfrm flipH="1">
              <a:off x="6618" y="2781"/>
              <a:ext cx="0" cy="87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Line 14"/>
            <p:cNvSpPr>
              <a:spLocks noChangeShapeType="1"/>
            </p:cNvSpPr>
            <p:nvPr/>
          </p:nvSpPr>
          <p:spPr bwMode="auto">
            <a:xfrm>
              <a:off x="5037" y="3814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Line 15"/>
            <p:cNvSpPr>
              <a:spLocks noChangeShapeType="1"/>
            </p:cNvSpPr>
            <p:nvPr/>
          </p:nvSpPr>
          <p:spPr bwMode="auto">
            <a:xfrm>
              <a:off x="5853" y="2059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Line 16"/>
            <p:cNvSpPr>
              <a:spLocks noChangeShapeType="1"/>
            </p:cNvSpPr>
            <p:nvPr/>
          </p:nvSpPr>
          <p:spPr bwMode="auto">
            <a:xfrm>
              <a:off x="5023" y="2724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Line 17"/>
            <p:cNvSpPr>
              <a:spLocks noChangeShapeType="1"/>
            </p:cNvSpPr>
            <p:nvPr/>
          </p:nvSpPr>
          <p:spPr bwMode="auto">
            <a:xfrm flipH="1">
              <a:off x="5842" y="2710"/>
              <a:ext cx="675" cy="3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Line 18"/>
            <p:cNvSpPr>
              <a:spLocks noChangeShapeType="1"/>
            </p:cNvSpPr>
            <p:nvPr/>
          </p:nvSpPr>
          <p:spPr bwMode="auto">
            <a:xfrm flipH="1">
              <a:off x="5010" y="3148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Line 19"/>
            <p:cNvSpPr>
              <a:spLocks noChangeShapeType="1"/>
            </p:cNvSpPr>
            <p:nvPr/>
          </p:nvSpPr>
          <p:spPr bwMode="auto">
            <a:xfrm>
              <a:off x="5814" y="3176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Text Box 20"/>
            <p:cNvSpPr txBox="1">
              <a:spLocks noChangeArrowheads="1"/>
            </p:cNvSpPr>
            <p:nvPr/>
          </p:nvSpPr>
          <p:spPr bwMode="auto">
            <a:xfrm>
              <a:off x="5182" y="21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0" name="Text Box 21"/>
            <p:cNvSpPr txBox="1">
              <a:spLocks noChangeArrowheads="1"/>
            </p:cNvSpPr>
            <p:nvPr/>
          </p:nvSpPr>
          <p:spPr bwMode="auto">
            <a:xfrm>
              <a:off x="6089" y="201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1" name="Text Box 22"/>
            <p:cNvSpPr txBox="1">
              <a:spLocks noChangeArrowheads="1"/>
            </p:cNvSpPr>
            <p:nvPr/>
          </p:nvSpPr>
          <p:spPr bwMode="auto">
            <a:xfrm>
              <a:off x="5565" y="24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2" name="Text Box 23"/>
            <p:cNvSpPr txBox="1">
              <a:spLocks noChangeArrowheads="1"/>
            </p:cNvSpPr>
            <p:nvPr/>
          </p:nvSpPr>
          <p:spPr bwMode="auto">
            <a:xfrm>
              <a:off x="4734" y="309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3" name="Text Box 24"/>
            <p:cNvSpPr txBox="1">
              <a:spLocks noChangeArrowheads="1"/>
            </p:cNvSpPr>
            <p:nvPr/>
          </p:nvSpPr>
          <p:spPr bwMode="auto">
            <a:xfrm>
              <a:off x="5182" y="264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4" name="Text Box 25"/>
            <p:cNvSpPr txBox="1">
              <a:spLocks noChangeArrowheads="1"/>
            </p:cNvSpPr>
            <p:nvPr/>
          </p:nvSpPr>
          <p:spPr bwMode="auto">
            <a:xfrm>
              <a:off x="5169" y="323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5" name="Text Box 26"/>
            <p:cNvSpPr txBox="1">
              <a:spLocks noChangeArrowheads="1"/>
            </p:cNvSpPr>
            <p:nvPr/>
          </p:nvSpPr>
          <p:spPr bwMode="auto">
            <a:xfrm>
              <a:off x="5590" y="355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6" name="Text Box 27"/>
            <p:cNvSpPr txBox="1">
              <a:spLocks noChangeArrowheads="1"/>
            </p:cNvSpPr>
            <p:nvPr/>
          </p:nvSpPr>
          <p:spPr bwMode="auto">
            <a:xfrm>
              <a:off x="6076" y="32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7" name="Text Box 28"/>
            <p:cNvSpPr txBox="1">
              <a:spLocks noChangeArrowheads="1"/>
            </p:cNvSpPr>
            <p:nvPr/>
          </p:nvSpPr>
          <p:spPr bwMode="auto">
            <a:xfrm>
              <a:off x="6584" y="310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8" name="Text Box 29"/>
            <p:cNvSpPr txBox="1">
              <a:spLocks noChangeArrowheads="1"/>
            </p:cNvSpPr>
            <p:nvPr/>
          </p:nvSpPr>
          <p:spPr bwMode="auto">
            <a:xfrm>
              <a:off x="6062" y="264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79" name="Group 380"/>
          <p:cNvGrpSpPr/>
          <p:nvPr/>
        </p:nvGrpSpPr>
        <p:grpSpPr bwMode="auto">
          <a:xfrm>
            <a:off x="715010" y="1774339"/>
            <a:ext cx="2835337" cy="2665413"/>
            <a:chOff x="4094" y="1207"/>
            <a:chExt cx="2106" cy="2042"/>
          </a:xfrm>
        </p:grpSpPr>
        <p:sp>
          <p:nvSpPr>
            <p:cNvPr id="180" name="Text Box 3"/>
            <p:cNvSpPr txBox="1">
              <a:spLocks noChangeArrowheads="1"/>
            </p:cNvSpPr>
            <p:nvPr/>
          </p:nvSpPr>
          <p:spPr bwMode="auto">
            <a:xfrm>
              <a:off x="4094" y="1336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1" name="Oval 4"/>
            <p:cNvSpPr>
              <a:spLocks noChangeArrowheads="1"/>
            </p:cNvSpPr>
            <p:nvPr/>
          </p:nvSpPr>
          <p:spPr bwMode="auto">
            <a:xfrm>
              <a:off x="5010" y="1207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5899" y="2980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3" name="Oval 6"/>
            <p:cNvSpPr>
              <a:spLocks noChangeArrowheads="1"/>
            </p:cNvSpPr>
            <p:nvPr/>
          </p:nvSpPr>
          <p:spPr bwMode="auto">
            <a:xfrm>
              <a:off x="4184" y="2980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4" name="Oval 7"/>
            <p:cNvSpPr>
              <a:spLocks noChangeArrowheads="1"/>
            </p:cNvSpPr>
            <p:nvPr/>
          </p:nvSpPr>
          <p:spPr bwMode="auto">
            <a:xfrm>
              <a:off x="5899" y="1815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5" name="Oval 8"/>
            <p:cNvSpPr>
              <a:spLocks noChangeArrowheads="1"/>
            </p:cNvSpPr>
            <p:nvPr/>
          </p:nvSpPr>
          <p:spPr bwMode="auto">
            <a:xfrm>
              <a:off x="5005" y="2235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6" name="Oval 9"/>
            <p:cNvSpPr>
              <a:spLocks noChangeArrowheads="1"/>
            </p:cNvSpPr>
            <p:nvPr/>
          </p:nvSpPr>
          <p:spPr bwMode="auto">
            <a:xfrm>
              <a:off x="4184" y="1815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7" name="Line 10"/>
            <p:cNvSpPr>
              <a:spLocks noChangeShapeType="1"/>
            </p:cNvSpPr>
            <p:nvPr/>
          </p:nvSpPr>
          <p:spPr bwMode="auto">
            <a:xfrm>
              <a:off x="5131" y="1477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Line 11"/>
            <p:cNvSpPr>
              <a:spLocks noChangeShapeType="1"/>
            </p:cNvSpPr>
            <p:nvPr/>
          </p:nvSpPr>
          <p:spPr bwMode="auto">
            <a:xfrm flipH="1">
              <a:off x="4430" y="1406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Line 12"/>
            <p:cNvSpPr>
              <a:spLocks noChangeShapeType="1"/>
            </p:cNvSpPr>
            <p:nvPr/>
          </p:nvSpPr>
          <p:spPr bwMode="auto">
            <a:xfrm>
              <a:off x="4276" y="2100"/>
              <a:ext cx="0" cy="89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0" name="Line 13"/>
            <p:cNvSpPr>
              <a:spLocks noChangeShapeType="1"/>
            </p:cNvSpPr>
            <p:nvPr/>
          </p:nvSpPr>
          <p:spPr bwMode="auto">
            <a:xfrm flipH="1">
              <a:off x="6011" y="2100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Line 14"/>
            <p:cNvSpPr>
              <a:spLocks noChangeShapeType="1"/>
            </p:cNvSpPr>
            <p:nvPr/>
          </p:nvSpPr>
          <p:spPr bwMode="auto">
            <a:xfrm>
              <a:off x="4430" y="3133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Line 15"/>
            <p:cNvSpPr>
              <a:spLocks noChangeShapeType="1"/>
            </p:cNvSpPr>
            <p:nvPr/>
          </p:nvSpPr>
          <p:spPr bwMode="auto">
            <a:xfrm>
              <a:off x="5246" y="1378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3" name="Line 16"/>
            <p:cNvSpPr>
              <a:spLocks noChangeShapeType="1"/>
            </p:cNvSpPr>
            <p:nvPr/>
          </p:nvSpPr>
          <p:spPr bwMode="auto">
            <a:xfrm>
              <a:off x="4416" y="2043"/>
              <a:ext cx="588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Line 17"/>
            <p:cNvSpPr>
              <a:spLocks noChangeShapeType="1"/>
            </p:cNvSpPr>
            <p:nvPr/>
          </p:nvSpPr>
          <p:spPr bwMode="auto">
            <a:xfrm flipH="1">
              <a:off x="5235" y="2029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Line 18"/>
            <p:cNvSpPr>
              <a:spLocks noChangeShapeType="1"/>
            </p:cNvSpPr>
            <p:nvPr/>
          </p:nvSpPr>
          <p:spPr bwMode="auto">
            <a:xfrm flipH="1">
              <a:off x="4403" y="2467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Line 19"/>
            <p:cNvSpPr>
              <a:spLocks noChangeShapeType="1"/>
            </p:cNvSpPr>
            <p:nvPr/>
          </p:nvSpPr>
          <p:spPr bwMode="auto">
            <a:xfrm>
              <a:off x="5207" y="2495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7" name="Text Box 20"/>
            <p:cNvSpPr txBox="1">
              <a:spLocks noChangeArrowheads="1"/>
            </p:cNvSpPr>
            <p:nvPr/>
          </p:nvSpPr>
          <p:spPr bwMode="auto">
            <a:xfrm>
              <a:off x="4575" y="143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8" name="Text Box 21"/>
            <p:cNvSpPr txBox="1">
              <a:spLocks noChangeArrowheads="1"/>
            </p:cNvSpPr>
            <p:nvPr/>
          </p:nvSpPr>
          <p:spPr bwMode="auto">
            <a:xfrm>
              <a:off x="5482" y="13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9" name="Text Box 22"/>
            <p:cNvSpPr txBox="1">
              <a:spLocks noChangeArrowheads="1"/>
            </p:cNvSpPr>
            <p:nvPr/>
          </p:nvSpPr>
          <p:spPr bwMode="auto">
            <a:xfrm>
              <a:off x="4958" y="173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0" name="Text Box 23"/>
            <p:cNvSpPr txBox="1">
              <a:spLocks noChangeArrowheads="1"/>
            </p:cNvSpPr>
            <p:nvPr/>
          </p:nvSpPr>
          <p:spPr bwMode="auto">
            <a:xfrm>
              <a:off x="4127" y="2412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1" name="Text Box 24"/>
            <p:cNvSpPr txBox="1">
              <a:spLocks noChangeArrowheads="1"/>
            </p:cNvSpPr>
            <p:nvPr/>
          </p:nvSpPr>
          <p:spPr bwMode="auto">
            <a:xfrm>
              <a:off x="4575" y="196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2" name="Text Box 25"/>
            <p:cNvSpPr txBox="1">
              <a:spLocks noChangeArrowheads="1"/>
            </p:cNvSpPr>
            <p:nvPr/>
          </p:nvSpPr>
          <p:spPr bwMode="auto">
            <a:xfrm>
              <a:off x="4562" y="255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3" name="Text Box 26"/>
            <p:cNvSpPr txBox="1">
              <a:spLocks noChangeArrowheads="1"/>
            </p:cNvSpPr>
            <p:nvPr/>
          </p:nvSpPr>
          <p:spPr bwMode="auto">
            <a:xfrm>
              <a:off x="4983" y="287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4" name="Text Box 27"/>
            <p:cNvSpPr txBox="1">
              <a:spLocks noChangeArrowheads="1"/>
            </p:cNvSpPr>
            <p:nvPr/>
          </p:nvSpPr>
          <p:spPr bwMode="auto">
            <a:xfrm>
              <a:off x="5469" y="254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5" name="Text Box 28"/>
            <p:cNvSpPr txBox="1">
              <a:spLocks noChangeArrowheads="1"/>
            </p:cNvSpPr>
            <p:nvPr/>
          </p:nvSpPr>
          <p:spPr bwMode="auto">
            <a:xfrm>
              <a:off x="5977" y="24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6" name="Text Box 29"/>
            <p:cNvSpPr txBox="1">
              <a:spLocks noChangeArrowheads="1"/>
            </p:cNvSpPr>
            <p:nvPr/>
          </p:nvSpPr>
          <p:spPr bwMode="auto">
            <a:xfrm>
              <a:off x="5455" y="195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207" name="Group 802"/>
          <p:cNvGraphicFramePr/>
          <p:nvPr/>
        </p:nvGraphicFramePr>
        <p:xfrm>
          <a:off x="4227582" y="1071512"/>
          <a:ext cx="3743325" cy="1188792"/>
        </p:xfrm>
        <a:graphic>
          <a:graphicData uri="http://schemas.openxmlformats.org/drawingml/2006/table">
            <a:tbl>
              <a:tblPr/>
              <a:tblGrid>
                <a:gridCol w="936625"/>
                <a:gridCol w="495300"/>
                <a:gridCol w="549275"/>
                <a:gridCol w="549275"/>
                <a:gridCol w="549275"/>
                <a:gridCol w="66357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8" name="Group 809"/>
          <p:cNvGraphicFramePr>
            <a:graphicFrameLocks noGrp="1"/>
          </p:cNvGraphicFramePr>
          <p:nvPr/>
        </p:nvGraphicFramePr>
        <p:xfrm>
          <a:off x="4227582" y="5107589"/>
          <a:ext cx="3744912" cy="1188792"/>
        </p:xfrm>
        <a:graphic>
          <a:graphicData uri="http://schemas.openxmlformats.org/drawingml/2006/table">
            <a:tbl>
              <a:tblPr/>
              <a:tblGrid>
                <a:gridCol w="962025"/>
                <a:gridCol w="509587"/>
                <a:gridCol w="565150"/>
                <a:gridCol w="563563"/>
                <a:gridCol w="563562"/>
                <a:gridCol w="58102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" name="Group 814"/>
          <p:cNvGraphicFramePr/>
          <p:nvPr/>
        </p:nvGraphicFramePr>
        <p:xfrm>
          <a:off x="8111918" y="1075052"/>
          <a:ext cx="3547951" cy="1188792"/>
        </p:xfrm>
        <a:graphic>
          <a:graphicData uri="http://schemas.openxmlformats.org/drawingml/2006/table">
            <a:tbl>
              <a:tblPr/>
              <a:tblGrid>
                <a:gridCol w="911428"/>
                <a:gridCol w="482786"/>
                <a:gridCol w="535426"/>
                <a:gridCol w="533923"/>
                <a:gridCol w="533922"/>
                <a:gridCol w="550466"/>
              </a:tblGrid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0" name="Group 815"/>
          <p:cNvGraphicFramePr>
            <a:graphicFrameLocks noGrp="1"/>
          </p:cNvGraphicFramePr>
          <p:nvPr/>
        </p:nvGraphicFramePr>
        <p:xfrm>
          <a:off x="8111918" y="2412051"/>
          <a:ext cx="3529012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3400"/>
                <a:gridCol w="530225"/>
                <a:gridCol w="531813"/>
                <a:gridCol w="547687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1" name="Group 818"/>
          <p:cNvGraphicFramePr>
            <a:graphicFrameLocks noGrp="1"/>
          </p:cNvGraphicFramePr>
          <p:nvPr/>
        </p:nvGraphicFramePr>
        <p:xfrm>
          <a:off x="8130857" y="3775726"/>
          <a:ext cx="3529012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3400"/>
                <a:gridCol w="530225"/>
                <a:gridCol w="531813"/>
                <a:gridCol w="547687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2" name="Group 822"/>
          <p:cNvGraphicFramePr>
            <a:graphicFrameLocks noGrp="1"/>
          </p:cNvGraphicFramePr>
          <p:nvPr/>
        </p:nvGraphicFramePr>
        <p:xfrm>
          <a:off x="8132444" y="5104698"/>
          <a:ext cx="3527425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1813"/>
                <a:gridCol w="530225"/>
                <a:gridCol w="533400"/>
                <a:gridCol w="546100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79D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PRIM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00602"/>
          </a:xfrm>
          <a:prstGeom prst="rect">
            <a:avLst/>
          </a:prstGeom>
        </p:spPr>
      </p:pic>
      <p:graphicFrame>
        <p:nvGraphicFramePr>
          <p:cNvPr id="6" name="Group 805"/>
          <p:cNvGraphicFramePr/>
          <p:nvPr/>
        </p:nvGraphicFramePr>
        <p:xfrm>
          <a:off x="4227582" y="2443864"/>
          <a:ext cx="3744912" cy="1188792"/>
        </p:xfrm>
        <a:graphic>
          <a:graphicData uri="http://schemas.openxmlformats.org/drawingml/2006/table">
            <a:tbl>
              <a:tblPr/>
              <a:tblGrid>
                <a:gridCol w="936625"/>
                <a:gridCol w="495300"/>
                <a:gridCol w="549275"/>
                <a:gridCol w="549275"/>
                <a:gridCol w="550862"/>
                <a:gridCol w="66357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808"/>
          <p:cNvGraphicFramePr/>
          <p:nvPr/>
        </p:nvGraphicFramePr>
        <p:xfrm>
          <a:off x="4227582" y="3775726"/>
          <a:ext cx="3744912" cy="1188792"/>
        </p:xfrm>
        <a:graphic>
          <a:graphicData uri="http://schemas.openxmlformats.org/drawingml/2006/table">
            <a:tbl>
              <a:tblPr/>
              <a:tblGrid>
                <a:gridCol w="962025"/>
                <a:gridCol w="509587"/>
                <a:gridCol w="565150"/>
                <a:gridCol w="563563"/>
                <a:gridCol w="563562"/>
                <a:gridCol w="58102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9" name="Group 4"/>
          <p:cNvGrpSpPr/>
          <p:nvPr/>
        </p:nvGrpSpPr>
        <p:grpSpPr bwMode="auto">
          <a:xfrm>
            <a:off x="715010" y="1774339"/>
            <a:ext cx="2834459" cy="2665413"/>
            <a:chOff x="78" y="0"/>
            <a:chExt cx="1835" cy="1603"/>
          </a:xfrm>
        </p:grpSpPr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78" y="100"/>
              <a:ext cx="120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876" y="0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1651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57" y="1392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651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872" y="80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157" y="477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982" y="212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>
              <a:off x="371" y="156"/>
              <a:ext cx="533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37" y="701"/>
              <a:ext cx="0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1748" y="701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371" y="1512"/>
              <a:ext cx="1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1082" y="134"/>
              <a:ext cx="611" cy="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59" y="656"/>
              <a:ext cx="512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072" y="645"/>
              <a:ext cx="588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 flipH="1">
              <a:off x="348" y="989"/>
              <a:ext cx="556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1048" y="1011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497" y="178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1286" y="100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831" y="414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106" y="945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497" y="590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486" y="1056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854" y="1311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1275" y="1045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1719" y="957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7" name="Text Box 29"/>
            <p:cNvSpPr txBox="1">
              <a:spLocks noChangeArrowheads="1"/>
            </p:cNvSpPr>
            <p:nvPr/>
          </p:nvSpPr>
          <p:spPr bwMode="auto">
            <a:xfrm>
              <a:off x="1263" y="588"/>
              <a:ext cx="19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38" name="Group 374"/>
          <p:cNvGrpSpPr/>
          <p:nvPr/>
        </p:nvGrpSpPr>
        <p:grpSpPr bwMode="auto">
          <a:xfrm>
            <a:off x="715010" y="1774339"/>
            <a:ext cx="2835337" cy="2665413"/>
            <a:chOff x="3867" y="1616"/>
            <a:chExt cx="2106" cy="2042"/>
          </a:xfrm>
        </p:grpSpPr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3867" y="1745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Oval 4"/>
            <p:cNvSpPr>
              <a:spLocks noChangeArrowheads="1"/>
            </p:cNvSpPr>
            <p:nvPr/>
          </p:nvSpPr>
          <p:spPr bwMode="auto">
            <a:xfrm>
              <a:off x="4783" y="1616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5672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3957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5672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4778" y="2644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3957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6" name="Line 10"/>
            <p:cNvSpPr>
              <a:spLocks noChangeShapeType="1"/>
            </p:cNvSpPr>
            <p:nvPr/>
          </p:nvSpPr>
          <p:spPr bwMode="auto">
            <a:xfrm>
              <a:off x="4904" y="1886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11"/>
            <p:cNvSpPr>
              <a:spLocks noChangeShapeType="1"/>
            </p:cNvSpPr>
            <p:nvPr/>
          </p:nvSpPr>
          <p:spPr bwMode="auto">
            <a:xfrm flipH="1">
              <a:off x="4203" y="1815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4049" y="2509"/>
              <a:ext cx="0" cy="8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5784" y="2509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4203" y="3542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Line 15"/>
            <p:cNvSpPr>
              <a:spLocks noChangeShapeType="1"/>
            </p:cNvSpPr>
            <p:nvPr/>
          </p:nvSpPr>
          <p:spPr bwMode="auto">
            <a:xfrm>
              <a:off x="5019" y="1787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4189" y="2452"/>
              <a:ext cx="588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 flipH="1">
              <a:off x="5008" y="2438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 flipH="1">
              <a:off x="4176" y="2876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>
              <a:off x="4980" y="2904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4348" y="18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5255" y="174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Text Box 22"/>
            <p:cNvSpPr txBox="1">
              <a:spLocks noChangeArrowheads="1"/>
            </p:cNvSpPr>
            <p:nvPr/>
          </p:nvSpPr>
          <p:spPr bwMode="auto">
            <a:xfrm>
              <a:off x="4731" y="21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3900" y="28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4348" y="236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Text Box 25"/>
            <p:cNvSpPr txBox="1">
              <a:spLocks noChangeArrowheads="1"/>
            </p:cNvSpPr>
            <p:nvPr/>
          </p:nvSpPr>
          <p:spPr bwMode="auto">
            <a:xfrm>
              <a:off x="4335" y="296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Text Box 26"/>
            <p:cNvSpPr txBox="1">
              <a:spLocks noChangeArrowheads="1"/>
            </p:cNvSpPr>
            <p:nvPr/>
          </p:nvSpPr>
          <p:spPr bwMode="auto">
            <a:xfrm>
              <a:off x="4756" y="328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3" name="Text Box 27"/>
            <p:cNvSpPr txBox="1">
              <a:spLocks noChangeArrowheads="1"/>
            </p:cNvSpPr>
            <p:nvPr/>
          </p:nvSpPr>
          <p:spPr bwMode="auto">
            <a:xfrm>
              <a:off x="5242" y="29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4" name="Text Box 28"/>
            <p:cNvSpPr txBox="1">
              <a:spLocks noChangeArrowheads="1"/>
            </p:cNvSpPr>
            <p:nvPr/>
          </p:nvSpPr>
          <p:spPr bwMode="auto">
            <a:xfrm>
              <a:off x="5750" y="28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5228" y="236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66" name="Group 234"/>
          <p:cNvGrpSpPr/>
          <p:nvPr/>
        </p:nvGrpSpPr>
        <p:grpSpPr bwMode="auto">
          <a:xfrm>
            <a:off x="715010" y="1774339"/>
            <a:ext cx="2835337" cy="2665413"/>
            <a:chOff x="3141" y="1616"/>
            <a:chExt cx="2106" cy="2042"/>
          </a:xfrm>
        </p:grpSpPr>
        <p:sp>
          <p:nvSpPr>
            <p:cNvPr id="67" name="Text Box 3"/>
            <p:cNvSpPr txBox="1">
              <a:spLocks noChangeArrowheads="1"/>
            </p:cNvSpPr>
            <p:nvPr/>
          </p:nvSpPr>
          <p:spPr bwMode="auto">
            <a:xfrm>
              <a:off x="3141" y="1745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8" name="Oval 4"/>
            <p:cNvSpPr>
              <a:spLocks noChangeArrowheads="1"/>
            </p:cNvSpPr>
            <p:nvPr/>
          </p:nvSpPr>
          <p:spPr bwMode="auto">
            <a:xfrm>
              <a:off x="4057" y="1616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9" name="Oval 5"/>
            <p:cNvSpPr>
              <a:spLocks noChangeArrowheads="1"/>
            </p:cNvSpPr>
            <p:nvPr/>
          </p:nvSpPr>
          <p:spPr bwMode="auto">
            <a:xfrm>
              <a:off x="4946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3231" y="3389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4946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2" name="Oval 8"/>
            <p:cNvSpPr>
              <a:spLocks noChangeArrowheads="1"/>
            </p:cNvSpPr>
            <p:nvPr/>
          </p:nvSpPr>
          <p:spPr bwMode="auto">
            <a:xfrm>
              <a:off x="4052" y="2644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3" name="Oval 9"/>
            <p:cNvSpPr>
              <a:spLocks noChangeArrowheads="1"/>
            </p:cNvSpPr>
            <p:nvPr/>
          </p:nvSpPr>
          <p:spPr bwMode="auto">
            <a:xfrm>
              <a:off x="3231" y="2224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>
              <a:off x="4178" y="1886"/>
              <a:ext cx="0" cy="76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Line 11"/>
            <p:cNvSpPr>
              <a:spLocks noChangeShapeType="1"/>
            </p:cNvSpPr>
            <p:nvPr/>
          </p:nvSpPr>
          <p:spPr bwMode="auto">
            <a:xfrm flipH="1">
              <a:off x="3477" y="1815"/>
              <a:ext cx="612" cy="4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Line 12"/>
            <p:cNvSpPr>
              <a:spLocks noChangeShapeType="1"/>
            </p:cNvSpPr>
            <p:nvPr/>
          </p:nvSpPr>
          <p:spPr bwMode="auto">
            <a:xfrm>
              <a:off x="3323" y="2509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H="1">
              <a:off x="5058" y="2509"/>
              <a:ext cx="0" cy="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Line 14"/>
            <p:cNvSpPr>
              <a:spLocks noChangeShapeType="1"/>
            </p:cNvSpPr>
            <p:nvPr/>
          </p:nvSpPr>
          <p:spPr bwMode="auto">
            <a:xfrm>
              <a:off x="3477" y="3542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15"/>
            <p:cNvSpPr>
              <a:spLocks noChangeShapeType="1"/>
            </p:cNvSpPr>
            <p:nvPr/>
          </p:nvSpPr>
          <p:spPr bwMode="auto">
            <a:xfrm>
              <a:off x="4293" y="1787"/>
              <a:ext cx="701" cy="46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16"/>
            <p:cNvSpPr>
              <a:spLocks noChangeShapeType="1"/>
            </p:cNvSpPr>
            <p:nvPr/>
          </p:nvSpPr>
          <p:spPr bwMode="auto">
            <a:xfrm>
              <a:off x="3463" y="2452"/>
              <a:ext cx="588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17"/>
            <p:cNvSpPr>
              <a:spLocks noChangeShapeType="1"/>
            </p:cNvSpPr>
            <p:nvPr/>
          </p:nvSpPr>
          <p:spPr bwMode="auto">
            <a:xfrm flipH="1">
              <a:off x="4282" y="2438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Line 18"/>
            <p:cNvSpPr>
              <a:spLocks noChangeShapeType="1"/>
            </p:cNvSpPr>
            <p:nvPr/>
          </p:nvSpPr>
          <p:spPr bwMode="auto">
            <a:xfrm flipH="1">
              <a:off x="3450" y="2876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19"/>
            <p:cNvSpPr>
              <a:spLocks noChangeShapeType="1"/>
            </p:cNvSpPr>
            <p:nvPr/>
          </p:nvSpPr>
          <p:spPr bwMode="auto">
            <a:xfrm>
              <a:off x="4254" y="2904"/>
              <a:ext cx="715" cy="5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20"/>
            <p:cNvSpPr txBox="1">
              <a:spLocks noChangeArrowheads="1"/>
            </p:cNvSpPr>
            <p:nvPr/>
          </p:nvSpPr>
          <p:spPr bwMode="auto">
            <a:xfrm>
              <a:off x="3622" y="18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529" y="174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6" name="Text Box 22"/>
            <p:cNvSpPr txBox="1">
              <a:spLocks noChangeArrowheads="1"/>
            </p:cNvSpPr>
            <p:nvPr/>
          </p:nvSpPr>
          <p:spPr bwMode="auto">
            <a:xfrm>
              <a:off x="4005" y="214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7" name="Text Box 23"/>
            <p:cNvSpPr txBox="1">
              <a:spLocks noChangeArrowheads="1"/>
            </p:cNvSpPr>
            <p:nvPr/>
          </p:nvSpPr>
          <p:spPr bwMode="auto">
            <a:xfrm>
              <a:off x="3174" y="28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8" name="Text Box 24"/>
            <p:cNvSpPr txBox="1">
              <a:spLocks noChangeArrowheads="1"/>
            </p:cNvSpPr>
            <p:nvPr/>
          </p:nvSpPr>
          <p:spPr bwMode="auto">
            <a:xfrm>
              <a:off x="3622" y="236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9" name="Text Box 25"/>
            <p:cNvSpPr txBox="1">
              <a:spLocks noChangeArrowheads="1"/>
            </p:cNvSpPr>
            <p:nvPr/>
          </p:nvSpPr>
          <p:spPr bwMode="auto">
            <a:xfrm>
              <a:off x="3609" y="296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4030" y="328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1" name="Text Box 27"/>
            <p:cNvSpPr txBox="1">
              <a:spLocks noChangeArrowheads="1"/>
            </p:cNvSpPr>
            <p:nvPr/>
          </p:nvSpPr>
          <p:spPr bwMode="auto">
            <a:xfrm>
              <a:off x="4516" y="29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2" name="Text Box 28"/>
            <p:cNvSpPr txBox="1">
              <a:spLocks noChangeArrowheads="1"/>
            </p:cNvSpPr>
            <p:nvPr/>
          </p:nvSpPr>
          <p:spPr bwMode="auto">
            <a:xfrm>
              <a:off x="5024" y="28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3" name="Text Box 29"/>
            <p:cNvSpPr txBox="1">
              <a:spLocks noChangeArrowheads="1"/>
            </p:cNvSpPr>
            <p:nvPr/>
          </p:nvSpPr>
          <p:spPr bwMode="auto">
            <a:xfrm>
              <a:off x="4502" y="236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94" name="Group 377"/>
          <p:cNvGrpSpPr/>
          <p:nvPr/>
        </p:nvGrpSpPr>
        <p:grpSpPr bwMode="auto">
          <a:xfrm>
            <a:off x="715010" y="1774339"/>
            <a:ext cx="2835337" cy="2665413"/>
            <a:chOff x="-170" y="0"/>
            <a:chExt cx="2106" cy="2042"/>
          </a:xfrm>
        </p:grpSpPr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-170" y="129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746" y="0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7" name="Oval 5"/>
            <p:cNvSpPr>
              <a:spLocks noChangeArrowheads="1"/>
            </p:cNvSpPr>
            <p:nvPr/>
          </p:nvSpPr>
          <p:spPr bwMode="auto">
            <a:xfrm>
              <a:off x="1635" y="1773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-80" y="1773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9" name="Oval 7"/>
            <p:cNvSpPr>
              <a:spLocks noChangeArrowheads="1"/>
            </p:cNvSpPr>
            <p:nvPr/>
          </p:nvSpPr>
          <p:spPr bwMode="auto">
            <a:xfrm>
              <a:off x="1635" y="608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0" name="Oval 8"/>
            <p:cNvSpPr>
              <a:spLocks noChangeArrowheads="1"/>
            </p:cNvSpPr>
            <p:nvPr/>
          </p:nvSpPr>
          <p:spPr bwMode="auto">
            <a:xfrm>
              <a:off x="741" y="1028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1" name="Oval 9"/>
            <p:cNvSpPr>
              <a:spLocks noChangeArrowheads="1"/>
            </p:cNvSpPr>
            <p:nvPr/>
          </p:nvSpPr>
          <p:spPr bwMode="auto">
            <a:xfrm>
              <a:off x="-80" y="608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2" name="Line 10"/>
            <p:cNvSpPr>
              <a:spLocks noChangeShapeType="1"/>
            </p:cNvSpPr>
            <p:nvPr/>
          </p:nvSpPr>
          <p:spPr bwMode="auto">
            <a:xfrm>
              <a:off x="867" y="270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166" y="199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12" y="893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 flipH="1">
              <a:off x="1747" y="893"/>
              <a:ext cx="0" cy="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166" y="1926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Line 15"/>
            <p:cNvSpPr>
              <a:spLocks noChangeShapeType="1"/>
            </p:cNvSpPr>
            <p:nvPr/>
          </p:nvSpPr>
          <p:spPr bwMode="auto">
            <a:xfrm>
              <a:off x="982" y="171"/>
              <a:ext cx="701" cy="46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Line 16"/>
            <p:cNvSpPr>
              <a:spLocks noChangeShapeType="1"/>
            </p:cNvSpPr>
            <p:nvPr/>
          </p:nvSpPr>
          <p:spPr bwMode="auto">
            <a:xfrm>
              <a:off x="152" y="836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 flipH="1">
              <a:off x="971" y="822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1" name="Line 18"/>
            <p:cNvSpPr>
              <a:spLocks noChangeShapeType="1"/>
            </p:cNvSpPr>
            <p:nvPr/>
          </p:nvSpPr>
          <p:spPr bwMode="auto">
            <a:xfrm flipH="1">
              <a:off x="139" y="1260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Line 19"/>
            <p:cNvSpPr>
              <a:spLocks noChangeShapeType="1"/>
            </p:cNvSpPr>
            <p:nvPr/>
          </p:nvSpPr>
          <p:spPr bwMode="auto">
            <a:xfrm>
              <a:off x="943" y="1288"/>
              <a:ext cx="715" cy="55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Text Box 20"/>
            <p:cNvSpPr txBox="1">
              <a:spLocks noChangeArrowheads="1"/>
            </p:cNvSpPr>
            <p:nvPr/>
          </p:nvSpPr>
          <p:spPr bwMode="auto">
            <a:xfrm>
              <a:off x="311" y="2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4" name="Text Box 21"/>
            <p:cNvSpPr txBox="1">
              <a:spLocks noChangeArrowheads="1"/>
            </p:cNvSpPr>
            <p:nvPr/>
          </p:nvSpPr>
          <p:spPr bwMode="auto">
            <a:xfrm>
              <a:off x="1218" y="12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5" name="Text Box 22"/>
            <p:cNvSpPr txBox="1">
              <a:spLocks noChangeArrowheads="1"/>
            </p:cNvSpPr>
            <p:nvPr/>
          </p:nvSpPr>
          <p:spPr bwMode="auto">
            <a:xfrm>
              <a:off x="694" y="5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6" name="Text Box 23"/>
            <p:cNvSpPr txBox="1">
              <a:spLocks noChangeArrowheads="1"/>
            </p:cNvSpPr>
            <p:nvPr/>
          </p:nvSpPr>
          <p:spPr bwMode="auto">
            <a:xfrm>
              <a:off x="-137" y="120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7" name="Text Box 24"/>
            <p:cNvSpPr txBox="1">
              <a:spLocks noChangeArrowheads="1"/>
            </p:cNvSpPr>
            <p:nvPr/>
          </p:nvSpPr>
          <p:spPr bwMode="auto">
            <a:xfrm>
              <a:off x="311" y="75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298" y="134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9" name="Text Box 26"/>
            <p:cNvSpPr txBox="1">
              <a:spLocks noChangeArrowheads="1"/>
            </p:cNvSpPr>
            <p:nvPr/>
          </p:nvSpPr>
          <p:spPr bwMode="auto">
            <a:xfrm>
              <a:off x="719" y="16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0" name="Text Box 27"/>
            <p:cNvSpPr txBox="1">
              <a:spLocks noChangeArrowheads="1"/>
            </p:cNvSpPr>
            <p:nvPr/>
          </p:nvSpPr>
          <p:spPr bwMode="auto">
            <a:xfrm>
              <a:off x="1205" y="133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713" y="122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2" name="Text Box 29"/>
            <p:cNvSpPr txBox="1">
              <a:spLocks noChangeArrowheads="1"/>
            </p:cNvSpPr>
            <p:nvPr/>
          </p:nvSpPr>
          <p:spPr bwMode="auto">
            <a:xfrm>
              <a:off x="1191" y="752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23" name="Group 379"/>
          <p:cNvGrpSpPr/>
          <p:nvPr/>
        </p:nvGrpSpPr>
        <p:grpSpPr bwMode="auto">
          <a:xfrm>
            <a:off x="715011" y="1774339"/>
            <a:ext cx="2835337" cy="2665413"/>
            <a:chOff x="4230" y="1344"/>
            <a:chExt cx="2106" cy="2042"/>
          </a:xfrm>
        </p:grpSpPr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4230" y="1473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5" name="Oval 4"/>
            <p:cNvSpPr>
              <a:spLocks noChangeArrowheads="1"/>
            </p:cNvSpPr>
            <p:nvPr/>
          </p:nvSpPr>
          <p:spPr bwMode="auto">
            <a:xfrm>
              <a:off x="5146" y="1344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6" name="Oval 5"/>
            <p:cNvSpPr>
              <a:spLocks noChangeArrowheads="1"/>
            </p:cNvSpPr>
            <p:nvPr/>
          </p:nvSpPr>
          <p:spPr bwMode="auto">
            <a:xfrm>
              <a:off x="6035" y="3117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7" name="Oval 6"/>
            <p:cNvSpPr>
              <a:spLocks noChangeArrowheads="1"/>
            </p:cNvSpPr>
            <p:nvPr/>
          </p:nvSpPr>
          <p:spPr bwMode="auto">
            <a:xfrm>
              <a:off x="4320" y="3117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8" name="Oval 7"/>
            <p:cNvSpPr>
              <a:spLocks noChangeArrowheads="1"/>
            </p:cNvSpPr>
            <p:nvPr/>
          </p:nvSpPr>
          <p:spPr bwMode="auto">
            <a:xfrm>
              <a:off x="6035" y="1952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9" name="Oval 8"/>
            <p:cNvSpPr>
              <a:spLocks noChangeArrowheads="1"/>
            </p:cNvSpPr>
            <p:nvPr/>
          </p:nvSpPr>
          <p:spPr bwMode="auto">
            <a:xfrm>
              <a:off x="5141" y="2372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0" name="Oval 9"/>
            <p:cNvSpPr>
              <a:spLocks noChangeArrowheads="1"/>
            </p:cNvSpPr>
            <p:nvPr/>
          </p:nvSpPr>
          <p:spPr bwMode="auto">
            <a:xfrm>
              <a:off x="4320" y="1952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1" name="Line 10"/>
            <p:cNvSpPr>
              <a:spLocks noChangeShapeType="1"/>
            </p:cNvSpPr>
            <p:nvPr/>
          </p:nvSpPr>
          <p:spPr bwMode="auto">
            <a:xfrm>
              <a:off x="5267" y="1614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Line 11"/>
            <p:cNvSpPr>
              <a:spLocks noChangeShapeType="1"/>
            </p:cNvSpPr>
            <p:nvPr/>
          </p:nvSpPr>
          <p:spPr bwMode="auto">
            <a:xfrm flipH="1">
              <a:off x="4566" y="1543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Line 12"/>
            <p:cNvSpPr>
              <a:spLocks noChangeShapeType="1"/>
            </p:cNvSpPr>
            <p:nvPr/>
          </p:nvSpPr>
          <p:spPr bwMode="auto">
            <a:xfrm>
              <a:off x="4412" y="2237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Line 13"/>
            <p:cNvSpPr>
              <a:spLocks noChangeShapeType="1"/>
            </p:cNvSpPr>
            <p:nvPr/>
          </p:nvSpPr>
          <p:spPr bwMode="auto">
            <a:xfrm flipH="1">
              <a:off x="6147" y="2237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4566" y="3270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Line 15"/>
            <p:cNvSpPr>
              <a:spLocks noChangeShapeType="1"/>
            </p:cNvSpPr>
            <p:nvPr/>
          </p:nvSpPr>
          <p:spPr bwMode="auto">
            <a:xfrm>
              <a:off x="5382" y="1515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Line 16"/>
            <p:cNvSpPr>
              <a:spLocks noChangeShapeType="1"/>
            </p:cNvSpPr>
            <p:nvPr/>
          </p:nvSpPr>
          <p:spPr bwMode="auto">
            <a:xfrm>
              <a:off x="4552" y="2180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Line 17"/>
            <p:cNvSpPr>
              <a:spLocks noChangeShapeType="1"/>
            </p:cNvSpPr>
            <p:nvPr/>
          </p:nvSpPr>
          <p:spPr bwMode="auto">
            <a:xfrm flipH="1">
              <a:off x="5371" y="2166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Line 18"/>
            <p:cNvSpPr>
              <a:spLocks noChangeShapeType="1"/>
            </p:cNvSpPr>
            <p:nvPr/>
          </p:nvSpPr>
          <p:spPr bwMode="auto">
            <a:xfrm flipH="1">
              <a:off x="4539" y="2604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Line 19"/>
            <p:cNvSpPr>
              <a:spLocks noChangeShapeType="1"/>
            </p:cNvSpPr>
            <p:nvPr/>
          </p:nvSpPr>
          <p:spPr bwMode="auto">
            <a:xfrm>
              <a:off x="5343" y="2632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20"/>
            <p:cNvSpPr txBox="1">
              <a:spLocks noChangeArrowheads="1"/>
            </p:cNvSpPr>
            <p:nvPr/>
          </p:nvSpPr>
          <p:spPr bwMode="auto">
            <a:xfrm>
              <a:off x="4711" y="15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2" name="Text Box 21"/>
            <p:cNvSpPr txBox="1">
              <a:spLocks noChangeArrowheads="1"/>
            </p:cNvSpPr>
            <p:nvPr/>
          </p:nvSpPr>
          <p:spPr bwMode="auto">
            <a:xfrm>
              <a:off x="5601" y="148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3" name="Text Box 22"/>
            <p:cNvSpPr txBox="1">
              <a:spLocks noChangeArrowheads="1"/>
            </p:cNvSpPr>
            <p:nvPr/>
          </p:nvSpPr>
          <p:spPr bwMode="auto">
            <a:xfrm>
              <a:off x="5094" y="187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4" name="Text Box 23"/>
            <p:cNvSpPr txBox="1">
              <a:spLocks noChangeArrowheads="1"/>
            </p:cNvSpPr>
            <p:nvPr/>
          </p:nvSpPr>
          <p:spPr bwMode="auto">
            <a:xfrm>
              <a:off x="4263" y="254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5" name="Text Box 24"/>
            <p:cNvSpPr txBox="1">
              <a:spLocks noChangeArrowheads="1"/>
            </p:cNvSpPr>
            <p:nvPr/>
          </p:nvSpPr>
          <p:spPr bwMode="auto">
            <a:xfrm>
              <a:off x="4711" y="209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6" name="Text Box 25"/>
            <p:cNvSpPr txBox="1">
              <a:spLocks noChangeArrowheads="1"/>
            </p:cNvSpPr>
            <p:nvPr/>
          </p:nvSpPr>
          <p:spPr bwMode="auto">
            <a:xfrm>
              <a:off x="4698" y="269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7" name="Text Box 26"/>
            <p:cNvSpPr txBox="1">
              <a:spLocks noChangeArrowheads="1"/>
            </p:cNvSpPr>
            <p:nvPr/>
          </p:nvSpPr>
          <p:spPr bwMode="auto">
            <a:xfrm>
              <a:off x="5119" y="30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5605" y="267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9" name="Text Box 28"/>
            <p:cNvSpPr txBox="1">
              <a:spLocks noChangeArrowheads="1"/>
            </p:cNvSpPr>
            <p:nvPr/>
          </p:nvSpPr>
          <p:spPr bwMode="auto">
            <a:xfrm>
              <a:off x="6113" y="256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0" name="Text Box 29"/>
            <p:cNvSpPr txBox="1">
              <a:spLocks noChangeArrowheads="1"/>
            </p:cNvSpPr>
            <p:nvPr/>
          </p:nvSpPr>
          <p:spPr bwMode="auto">
            <a:xfrm>
              <a:off x="5591" y="209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51" name="Group 378"/>
          <p:cNvGrpSpPr/>
          <p:nvPr/>
        </p:nvGrpSpPr>
        <p:grpSpPr bwMode="auto">
          <a:xfrm>
            <a:off x="715011" y="1774339"/>
            <a:ext cx="2835337" cy="2665413"/>
            <a:chOff x="4701" y="1888"/>
            <a:chExt cx="2106" cy="2042"/>
          </a:xfrm>
        </p:grpSpPr>
        <p:sp>
          <p:nvSpPr>
            <p:cNvPr id="152" name="Text Box 3"/>
            <p:cNvSpPr txBox="1">
              <a:spLocks noChangeArrowheads="1"/>
            </p:cNvSpPr>
            <p:nvPr/>
          </p:nvSpPr>
          <p:spPr bwMode="auto">
            <a:xfrm>
              <a:off x="4701" y="2017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3" name="Oval 4"/>
            <p:cNvSpPr>
              <a:spLocks noChangeArrowheads="1"/>
            </p:cNvSpPr>
            <p:nvPr/>
          </p:nvSpPr>
          <p:spPr bwMode="auto">
            <a:xfrm>
              <a:off x="5617" y="1888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6506" y="3661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5" name="Oval 6"/>
            <p:cNvSpPr>
              <a:spLocks noChangeArrowheads="1"/>
            </p:cNvSpPr>
            <p:nvPr/>
          </p:nvSpPr>
          <p:spPr bwMode="auto">
            <a:xfrm>
              <a:off x="4791" y="3661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6" name="Oval 7"/>
            <p:cNvSpPr>
              <a:spLocks noChangeArrowheads="1"/>
            </p:cNvSpPr>
            <p:nvPr/>
          </p:nvSpPr>
          <p:spPr bwMode="auto">
            <a:xfrm>
              <a:off x="6506" y="2496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7" name="Oval 8"/>
            <p:cNvSpPr>
              <a:spLocks noChangeArrowheads="1"/>
            </p:cNvSpPr>
            <p:nvPr/>
          </p:nvSpPr>
          <p:spPr bwMode="auto">
            <a:xfrm>
              <a:off x="5612" y="2916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8" name="Oval 9"/>
            <p:cNvSpPr>
              <a:spLocks noChangeArrowheads="1"/>
            </p:cNvSpPr>
            <p:nvPr/>
          </p:nvSpPr>
          <p:spPr bwMode="auto">
            <a:xfrm>
              <a:off x="4791" y="2496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9" name="Line 10"/>
            <p:cNvSpPr>
              <a:spLocks noChangeShapeType="1"/>
            </p:cNvSpPr>
            <p:nvPr/>
          </p:nvSpPr>
          <p:spPr bwMode="auto">
            <a:xfrm>
              <a:off x="5738" y="2158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Line 11"/>
            <p:cNvSpPr>
              <a:spLocks noChangeShapeType="1"/>
            </p:cNvSpPr>
            <p:nvPr/>
          </p:nvSpPr>
          <p:spPr bwMode="auto">
            <a:xfrm flipH="1">
              <a:off x="5037" y="2087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Line 12"/>
            <p:cNvSpPr>
              <a:spLocks noChangeShapeType="1"/>
            </p:cNvSpPr>
            <p:nvPr/>
          </p:nvSpPr>
          <p:spPr bwMode="auto">
            <a:xfrm>
              <a:off x="4883" y="2781"/>
              <a:ext cx="0" cy="8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Line 13"/>
            <p:cNvSpPr>
              <a:spLocks noChangeShapeType="1"/>
            </p:cNvSpPr>
            <p:nvPr/>
          </p:nvSpPr>
          <p:spPr bwMode="auto">
            <a:xfrm flipH="1">
              <a:off x="6618" y="2781"/>
              <a:ext cx="0" cy="87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Line 14"/>
            <p:cNvSpPr>
              <a:spLocks noChangeShapeType="1"/>
            </p:cNvSpPr>
            <p:nvPr/>
          </p:nvSpPr>
          <p:spPr bwMode="auto">
            <a:xfrm>
              <a:off x="5037" y="3814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Line 15"/>
            <p:cNvSpPr>
              <a:spLocks noChangeShapeType="1"/>
            </p:cNvSpPr>
            <p:nvPr/>
          </p:nvSpPr>
          <p:spPr bwMode="auto">
            <a:xfrm>
              <a:off x="5853" y="2059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5" name="Line 16"/>
            <p:cNvSpPr>
              <a:spLocks noChangeShapeType="1"/>
            </p:cNvSpPr>
            <p:nvPr/>
          </p:nvSpPr>
          <p:spPr bwMode="auto">
            <a:xfrm>
              <a:off x="5023" y="2724"/>
              <a:ext cx="588" cy="3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Line 17"/>
            <p:cNvSpPr>
              <a:spLocks noChangeShapeType="1"/>
            </p:cNvSpPr>
            <p:nvPr/>
          </p:nvSpPr>
          <p:spPr bwMode="auto">
            <a:xfrm flipH="1">
              <a:off x="5842" y="2710"/>
              <a:ext cx="675" cy="3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Line 18"/>
            <p:cNvSpPr>
              <a:spLocks noChangeShapeType="1"/>
            </p:cNvSpPr>
            <p:nvPr/>
          </p:nvSpPr>
          <p:spPr bwMode="auto">
            <a:xfrm flipH="1">
              <a:off x="5010" y="3148"/>
              <a:ext cx="639" cy="5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Line 19"/>
            <p:cNvSpPr>
              <a:spLocks noChangeShapeType="1"/>
            </p:cNvSpPr>
            <p:nvPr/>
          </p:nvSpPr>
          <p:spPr bwMode="auto">
            <a:xfrm>
              <a:off x="5814" y="3176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Text Box 20"/>
            <p:cNvSpPr txBox="1">
              <a:spLocks noChangeArrowheads="1"/>
            </p:cNvSpPr>
            <p:nvPr/>
          </p:nvSpPr>
          <p:spPr bwMode="auto">
            <a:xfrm>
              <a:off x="5182" y="21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0" name="Text Box 21"/>
            <p:cNvSpPr txBox="1">
              <a:spLocks noChangeArrowheads="1"/>
            </p:cNvSpPr>
            <p:nvPr/>
          </p:nvSpPr>
          <p:spPr bwMode="auto">
            <a:xfrm>
              <a:off x="6089" y="201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1" name="Text Box 22"/>
            <p:cNvSpPr txBox="1">
              <a:spLocks noChangeArrowheads="1"/>
            </p:cNvSpPr>
            <p:nvPr/>
          </p:nvSpPr>
          <p:spPr bwMode="auto">
            <a:xfrm>
              <a:off x="5565" y="241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2" name="Text Box 23"/>
            <p:cNvSpPr txBox="1">
              <a:spLocks noChangeArrowheads="1"/>
            </p:cNvSpPr>
            <p:nvPr/>
          </p:nvSpPr>
          <p:spPr bwMode="auto">
            <a:xfrm>
              <a:off x="4734" y="3093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3" name="Text Box 24"/>
            <p:cNvSpPr txBox="1">
              <a:spLocks noChangeArrowheads="1"/>
            </p:cNvSpPr>
            <p:nvPr/>
          </p:nvSpPr>
          <p:spPr bwMode="auto">
            <a:xfrm>
              <a:off x="5182" y="264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4" name="Text Box 25"/>
            <p:cNvSpPr txBox="1">
              <a:spLocks noChangeArrowheads="1"/>
            </p:cNvSpPr>
            <p:nvPr/>
          </p:nvSpPr>
          <p:spPr bwMode="auto">
            <a:xfrm>
              <a:off x="5169" y="3235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5" name="Text Box 26"/>
            <p:cNvSpPr txBox="1">
              <a:spLocks noChangeArrowheads="1"/>
            </p:cNvSpPr>
            <p:nvPr/>
          </p:nvSpPr>
          <p:spPr bwMode="auto">
            <a:xfrm>
              <a:off x="5590" y="355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6" name="Text Box 27"/>
            <p:cNvSpPr txBox="1">
              <a:spLocks noChangeArrowheads="1"/>
            </p:cNvSpPr>
            <p:nvPr/>
          </p:nvSpPr>
          <p:spPr bwMode="auto">
            <a:xfrm>
              <a:off x="6076" y="3221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7" name="Text Box 28"/>
            <p:cNvSpPr txBox="1">
              <a:spLocks noChangeArrowheads="1"/>
            </p:cNvSpPr>
            <p:nvPr/>
          </p:nvSpPr>
          <p:spPr bwMode="auto">
            <a:xfrm>
              <a:off x="6584" y="310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8" name="Text Box 29"/>
            <p:cNvSpPr txBox="1">
              <a:spLocks noChangeArrowheads="1"/>
            </p:cNvSpPr>
            <p:nvPr/>
          </p:nvSpPr>
          <p:spPr bwMode="auto">
            <a:xfrm>
              <a:off x="6062" y="264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79" name="Group 380"/>
          <p:cNvGrpSpPr/>
          <p:nvPr/>
        </p:nvGrpSpPr>
        <p:grpSpPr bwMode="auto">
          <a:xfrm>
            <a:off x="715010" y="1774339"/>
            <a:ext cx="2835337" cy="2665413"/>
            <a:chOff x="4094" y="1207"/>
            <a:chExt cx="2106" cy="2042"/>
          </a:xfrm>
        </p:grpSpPr>
        <p:sp>
          <p:nvSpPr>
            <p:cNvPr id="180" name="Text Box 3"/>
            <p:cNvSpPr txBox="1">
              <a:spLocks noChangeArrowheads="1"/>
            </p:cNvSpPr>
            <p:nvPr/>
          </p:nvSpPr>
          <p:spPr bwMode="auto">
            <a:xfrm>
              <a:off x="4094" y="1336"/>
              <a:ext cx="13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1" name="Oval 4"/>
            <p:cNvSpPr>
              <a:spLocks noChangeArrowheads="1"/>
            </p:cNvSpPr>
            <p:nvPr/>
          </p:nvSpPr>
          <p:spPr bwMode="auto">
            <a:xfrm>
              <a:off x="5010" y="1207"/>
              <a:ext cx="254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2" name="Oval 5"/>
            <p:cNvSpPr>
              <a:spLocks noChangeArrowheads="1"/>
            </p:cNvSpPr>
            <p:nvPr/>
          </p:nvSpPr>
          <p:spPr bwMode="auto">
            <a:xfrm>
              <a:off x="5899" y="2980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3" name="Oval 6"/>
            <p:cNvSpPr>
              <a:spLocks noChangeArrowheads="1"/>
            </p:cNvSpPr>
            <p:nvPr/>
          </p:nvSpPr>
          <p:spPr bwMode="auto">
            <a:xfrm>
              <a:off x="4184" y="2980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4" name="Oval 7"/>
            <p:cNvSpPr>
              <a:spLocks noChangeArrowheads="1"/>
            </p:cNvSpPr>
            <p:nvPr/>
          </p:nvSpPr>
          <p:spPr bwMode="auto">
            <a:xfrm>
              <a:off x="5899" y="1815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5" name="Oval 8"/>
            <p:cNvSpPr>
              <a:spLocks noChangeArrowheads="1"/>
            </p:cNvSpPr>
            <p:nvPr/>
          </p:nvSpPr>
          <p:spPr bwMode="auto">
            <a:xfrm>
              <a:off x="5005" y="2235"/>
              <a:ext cx="255" cy="2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6" name="Oval 9"/>
            <p:cNvSpPr>
              <a:spLocks noChangeArrowheads="1"/>
            </p:cNvSpPr>
            <p:nvPr/>
          </p:nvSpPr>
          <p:spPr bwMode="auto">
            <a:xfrm>
              <a:off x="4184" y="1815"/>
              <a:ext cx="255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7" name="Line 10"/>
            <p:cNvSpPr>
              <a:spLocks noChangeShapeType="1"/>
            </p:cNvSpPr>
            <p:nvPr/>
          </p:nvSpPr>
          <p:spPr bwMode="auto">
            <a:xfrm>
              <a:off x="5131" y="1477"/>
              <a:ext cx="0" cy="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Line 11"/>
            <p:cNvSpPr>
              <a:spLocks noChangeShapeType="1"/>
            </p:cNvSpPr>
            <p:nvPr/>
          </p:nvSpPr>
          <p:spPr bwMode="auto">
            <a:xfrm flipH="1">
              <a:off x="4430" y="1406"/>
              <a:ext cx="612" cy="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Line 12"/>
            <p:cNvSpPr>
              <a:spLocks noChangeShapeType="1"/>
            </p:cNvSpPr>
            <p:nvPr/>
          </p:nvSpPr>
          <p:spPr bwMode="auto">
            <a:xfrm>
              <a:off x="4276" y="2100"/>
              <a:ext cx="0" cy="89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0" name="Line 13"/>
            <p:cNvSpPr>
              <a:spLocks noChangeShapeType="1"/>
            </p:cNvSpPr>
            <p:nvPr/>
          </p:nvSpPr>
          <p:spPr bwMode="auto">
            <a:xfrm flipH="1">
              <a:off x="6011" y="2100"/>
              <a:ext cx="0" cy="8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Line 14"/>
            <p:cNvSpPr>
              <a:spLocks noChangeShapeType="1"/>
            </p:cNvSpPr>
            <p:nvPr/>
          </p:nvSpPr>
          <p:spPr bwMode="auto">
            <a:xfrm>
              <a:off x="4430" y="3133"/>
              <a:ext cx="1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Line 15"/>
            <p:cNvSpPr>
              <a:spLocks noChangeShapeType="1"/>
            </p:cNvSpPr>
            <p:nvPr/>
          </p:nvSpPr>
          <p:spPr bwMode="auto">
            <a:xfrm>
              <a:off x="5246" y="1378"/>
              <a:ext cx="701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3" name="Line 16"/>
            <p:cNvSpPr>
              <a:spLocks noChangeShapeType="1"/>
            </p:cNvSpPr>
            <p:nvPr/>
          </p:nvSpPr>
          <p:spPr bwMode="auto">
            <a:xfrm>
              <a:off x="4416" y="2043"/>
              <a:ext cx="588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Line 17"/>
            <p:cNvSpPr>
              <a:spLocks noChangeShapeType="1"/>
            </p:cNvSpPr>
            <p:nvPr/>
          </p:nvSpPr>
          <p:spPr bwMode="auto">
            <a:xfrm flipH="1">
              <a:off x="5235" y="2029"/>
              <a:ext cx="675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Line 18"/>
            <p:cNvSpPr>
              <a:spLocks noChangeShapeType="1"/>
            </p:cNvSpPr>
            <p:nvPr/>
          </p:nvSpPr>
          <p:spPr bwMode="auto">
            <a:xfrm flipH="1">
              <a:off x="4403" y="2467"/>
              <a:ext cx="639" cy="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Line 19"/>
            <p:cNvSpPr>
              <a:spLocks noChangeShapeType="1"/>
            </p:cNvSpPr>
            <p:nvPr/>
          </p:nvSpPr>
          <p:spPr bwMode="auto">
            <a:xfrm>
              <a:off x="5207" y="2495"/>
              <a:ext cx="715" cy="5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7" name="Text Box 20"/>
            <p:cNvSpPr txBox="1">
              <a:spLocks noChangeArrowheads="1"/>
            </p:cNvSpPr>
            <p:nvPr/>
          </p:nvSpPr>
          <p:spPr bwMode="auto">
            <a:xfrm>
              <a:off x="4575" y="143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8" name="Text Box 21"/>
            <p:cNvSpPr txBox="1">
              <a:spLocks noChangeArrowheads="1"/>
            </p:cNvSpPr>
            <p:nvPr/>
          </p:nvSpPr>
          <p:spPr bwMode="auto">
            <a:xfrm>
              <a:off x="5482" y="1336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9" name="Text Box 22"/>
            <p:cNvSpPr txBox="1">
              <a:spLocks noChangeArrowheads="1"/>
            </p:cNvSpPr>
            <p:nvPr/>
          </p:nvSpPr>
          <p:spPr bwMode="auto">
            <a:xfrm>
              <a:off x="4958" y="173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0" name="Text Box 23"/>
            <p:cNvSpPr txBox="1">
              <a:spLocks noChangeArrowheads="1"/>
            </p:cNvSpPr>
            <p:nvPr/>
          </p:nvSpPr>
          <p:spPr bwMode="auto">
            <a:xfrm>
              <a:off x="4127" y="2412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1" name="Text Box 24"/>
            <p:cNvSpPr txBox="1">
              <a:spLocks noChangeArrowheads="1"/>
            </p:cNvSpPr>
            <p:nvPr/>
          </p:nvSpPr>
          <p:spPr bwMode="auto">
            <a:xfrm>
              <a:off x="4575" y="196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2" name="Text Box 25"/>
            <p:cNvSpPr txBox="1">
              <a:spLocks noChangeArrowheads="1"/>
            </p:cNvSpPr>
            <p:nvPr/>
          </p:nvSpPr>
          <p:spPr bwMode="auto">
            <a:xfrm>
              <a:off x="4562" y="2554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3" name="Text Box 26"/>
            <p:cNvSpPr txBox="1">
              <a:spLocks noChangeArrowheads="1"/>
            </p:cNvSpPr>
            <p:nvPr/>
          </p:nvSpPr>
          <p:spPr bwMode="auto">
            <a:xfrm>
              <a:off x="4983" y="2878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4" name="Text Box 27"/>
            <p:cNvSpPr txBox="1">
              <a:spLocks noChangeArrowheads="1"/>
            </p:cNvSpPr>
            <p:nvPr/>
          </p:nvSpPr>
          <p:spPr bwMode="auto">
            <a:xfrm>
              <a:off x="5469" y="2540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5" name="Text Box 28"/>
            <p:cNvSpPr txBox="1">
              <a:spLocks noChangeArrowheads="1"/>
            </p:cNvSpPr>
            <p:nvPr/>
          </p:nvSpPr>
          <p:spPr bwMode="auto">
            <a:xfrm>
              <a:off x="5977" y="2427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6" name="Text Box 29"/>
            <p:cNvSpPr txBox="1">
              <a:spLocks noChangeArrowheads="1"/>
            </p:cNvSpPr>
            <p:nvPr/>
          </p:nvSpPr>
          <p:spPr bwMode="auto">
            <a:xfrm>
              <a:off x="5455" y="1959"/>
              <a:ext cx="223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207" name="Group 802"/>
          <p:cNvGraphicFramePr/>
          <p:nvPr/>
        </p:nvGraphicFramePr>
        <p:xfrm>
          <a:off x="4227582" y="1071512"/>
          <a:ext cx="3743325" cy="1188792"/>
        </p:xfrm>
        <a:graphic>
          <a:graphicData uri="http://schemas.openxmlformats.org/drawingml/2006/table">
            <a:tbl>
              <a:tblPr/>
              <a:tblGrid>
                <a:gridCol w="936625"/>
                <a:gridCol w="495300"/>
                <a:gridCol w="549275"/>
                <a:gridCol w="549275"/>
                <a:gridCol w="549275"/>
                <a:gridCol w="66357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8" name="Group 809"/>
          <p:cNvGraphicFramePr>
            <a:graphicFrameLocks noGrp="1"/>
          </p:cNvGraphicFramePr>
          <p:nvPr/>
        </p:nvGraphicFramePr>
        <p:xfrm>
          <a:off x="4227582" y="5107589"/>
          <a:ext cx="3744912" cy="1188792"/>
        </p:xfrm>
        <a:graphic>
          <a:graphicData uri="http://schemas.openxmlformats.org/drawingml/2006/table">
            <a:tbl>
              <a:tblPr/>
              <a:tblGrid>
                <a:gridCol w="962025"/>
                <a:gridCol w="509587"/>
                <a:gridCol w="565150"/>
                <a:gridCol w="563563"/>
                <a:gridCol w="563562"/>
                <a:gridCol w="581025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" name="Group 814"/>
          <p:cNvGraphicFramePr/>
          <p:nvPr/>
        </p:nvGraphicFramePr>
        <p:xfrm>
          <a:off x="8111918" y="1075052"/>
          <a:ext cx="3547951" cy="1188792"/>
        </p:xfrm>
        <a:graphic>
          <a:graphicData uri="http://schemas.openxmlformats.org/drawingml/2006/table">
            <a:tbl>
              <a:tblPr/>
              <a:tblGrid>
                <a:gridCol w="911428"/>
                <a:gridCol w="482786"/>
                <a:gridCol w="535426"/>
                <a:gridCol w="533923"/>
                <a:gridCol w="533922"/>
                <a:gridCol w="550466"/>
              </a:tblGrid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0" name="Group 815"/>
          <p:cNvGraphicFramePr>
            <a:graphicFrameLocks noGrp="1"/>
          </p:cNvGraphicFramePr>
          <p:nvPr/>
        </p:nvGraphicFramePr>
        <p:xfrm>
          <a:off x="8111918" y="2412051"/>
          <a:ext cx="3529012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3400"/>
                <a:gridCol w="530225"/>
                <a:gridCol w="531813"/>
                <a:gridCol w="547687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1" name="Group 818"/>
          <p:cNvGraphicFramePr>
            <a:graphicFrameLocks noGrp="1"/>
          </p:cNvGraphicFramePr>
          <p:nvPr/>
        </p:nvGraphicFramePr>
        <p:xfrm>
          <a:off x="8130857" y="3775726"/>
          <a:ext cx="3529012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3400"/>
                <a:gridCol w="530225"/>
                <a:gridCol w="531813"/>
                <a:gridCol w="547687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2" name="Group 822"/>
          <p:cNvGraphicFramePr>
            <a:graphicFrameLocks noGrp="1"/>
          </p:cNvGraphicFramePr>
          <p:nvPr/>
        </p:nvGraphicFramePr>
        <p:xfrm>
          <a:off x="8132444" y="5104698"/>
          <a:ext cx="3527425" cy="1188792"/>
        </p:xfrm>
        <a:graphic>
          <a:graphicData uri="http://schemas.openxmlformats.org/drawingml/2006/table">
            <a:tbl>
              <a:tblPr/>
              <a:tblGrid>
                <a:gridCol w="906462"/>
                <a:gridCol w="479425"/>
                <a:gridCol w="531813"/>
                <a:gridCol w="530225"/>
                <a:gridCol w="533400"/>
                <a:gridCol w="546100"/>
              </a:tblGrid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start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weight</a:t>
                      </a:r>
                      <a:endParaRPr kumimoji="0" lang="zh-CN" alt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679D9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2" marB="45732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PRIM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571199" y="927871"/>
                <a:ext cx="10199586" cy="5321548"/>
              </a:xfrm>
              <a:prstGeom prst="rect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PRIM</a:t>
                </a:r>
                <a:r>
                  <a:rPr lang="zh-CN" altLang="en-US" b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算法：对有</a:t>
                </a:r>
                <a:r>
                  <a:rPr lang="en-US" altLang="zh-CN" b="1" i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个顶点的连通图，找出其</a:t>
                </a:r>
                <a:r>
                  <a:rPr lang="en-US" altLang="zh-CN" b="1" i="1" dirty="0">
                    <a:solidFill>
                      <a:srgbClr val="2679D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MST</a:t>
                </a:r>
                <a:endParaRPr lang="en-US" altLang="zh-CN" b="1" i="1" dirty="0">
                  <a:solidFill>
                    <a:srgbClr val="2679D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1: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MST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的顶点集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，中含一个顶点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2: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MST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的边集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3: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初始化候选边集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={(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0,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)}(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V-U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4: 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5: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从候选边集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中选中一条最短边加入</a:t>
                </a:r>
                <a:r>
                  <a:rPr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MST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，随该边引入顶点</a:t>
                </a:r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 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，并更新候选边集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while(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&lt;n)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    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中选最短边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’,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’);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将边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’,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并入集合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’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并入集合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endPara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numv=numv+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调整候选边集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取权重最小的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n- numv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条边构成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endPara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0">
                  <a:spcBef>
                    <a:spcPts val="0"/>
                  </a:spcBef>
                  <a:buNone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其中：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000" b="1" i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V-U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(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v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0070C0"/>
                    </a:solidFill>
                  </a:rPr>
                  <a:t>∉</a:t>
                </a:r>
                <a:r>
                  <a:rPr lang="en-US" altLang="zh-CN" sz="20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</a:t>
                </a:r>
                <a:endPara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altLang="zh-CN" sz="2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6: </a:t>
                </a:r>
                <a:r>
                  <a:rPr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return </a:t>
                </a:r>
                <a:endPara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rgbClr val="2679D9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算法分析</a:t>
                </a:r>
                <a:endParaRPr lang="zh-CN" altLang="en-US" b="1" dirty="0">
                  <a:solidFill>
                    <a:srgbClr val="2679D9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kumimoji="1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时间复杂度为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O(</a:t>
                </a:r>
                <a:r>
                  <a:rPr kumimoji="1"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kumimoji="1" lang="en-US" altLang="zh-CN" sz="200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为网中的顶点数</a:t>
                </a:r>
                <a:endPara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PRIM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算法适用于边稠密的网</a:t>
                </a:r>
                <a:endParaRPr kumimoji="1"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9" y="927871"/>
                <a:ext cx="10199586" cy="5321548"/>
              </a:xfrm>
              <a:prstGeom prst="rect">
                <a:avLst/>
              </a:prstGeom>
              <a:blipFill rotWithShape="1">
                <a:blip r:embed="rId2"/>
                <a:stretch>
                  <a:fillRect l="-190" t="-361" r="-181" b="-3954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rgbClr val="000000"/>
                </a:solidFill>
                <a:latin typeface="+mj-ea"/>
              </a:rPr>
              <a:t>Kruskal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</a:rPr>
              <a:t>算法构造最小生成树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6718" y="884152"/>
            <a:ext cx="8710510" cy="4256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算法思路：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是连通网络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是正在构造的生成树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的初始状态为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个顶点、无边的非连通图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Φ)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图中每个顶点自成一个连通分量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中选择权值最小的边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依附的顶点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落在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的不同连通分量上，则将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加入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所处的两个连通分量合成一个连通分量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否则选择下一条代价最小的边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重复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，直到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中所有顶点在同一连通分量上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230" b="6308"/>
          <a:stretch>
            <a:fillRect/>
          </a:stretch>
        </p:blipFill>
        <p:spPr>
          <a:xfrm>
            <a:off x="9137228" y="2678717"/>
            <a:ext cx="2658185" cy="2993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9305" y="5859210"/>
            <a:ext cx="1148330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Joseph Bernard Kruskal</a:t>
            </a: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（1928-2010，贝尔实验室）和Hoffman一起提出全幺模（total unimodularity）的概念。另外，他还提出了Kruskal</a:t>
            </a:r>
            <a:r>
              <a:rPr lang="en-US" altLang="zh-CN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16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algorithm，是求解加权图minimal spanning tree（MST）问题的经典算法。</a:t>
            </a:r>
            <a:endParaRPr lang="zh-CN" altLang="en-US" sz="1600" b="1" dirty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rgbClr val="000000"/>
                </a:solidFill>
              </a:rPr>
              <a:t>图的应用场景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3675" y="954221"/>
            <a:ext cx="713218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图可以用于描述和建模复杂系统，在真实世界中无处不在</a:t>
            </a:r>
            <a:endParaRPr lang="en-US" altLang="zh-CN" sz="20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航空线路图：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顶点：机场；边：机场间的飞行线路；权重：机场间的距离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电子电路，电信设施：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基站建设规划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社交网络：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微信、微博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微信：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用户为顶点，好友间建立边，好友关系就是图，用户的好友数对应图中顶点的度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微博：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社交关系复杂，A可关注B，B可不关注A，为有向图。A关注了多少人，为A的出度，A有多少粉丝，为A的入度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推荐系统：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基于图模型的新零售推荐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利用图规划物流线路</a:t>
            </a:r>
            <a:endParaRPr lang="zh-CN" altLang="en-US" sz="1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4" t="30515" r="12224" b="8479"/>
          <a:stretch>
            <a:fillRect/>
          </a:stretch>
        </p:blipFill>
        <p:spPr bwMode="auto">
          <a:xfrm>
            <a:off x="7404268" y="559356"/>
            <a:ext cx="4444057" cy="3085603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3291" r="5635" b="14631"/>
          <a:stretch>
            <a:fillRect/>
          </a:stretch>
        </p:blipFill>
        <p:spPr bwMode="auto">
          <a:xfrm>
            <a:off x="4014128" y="3972824"/>
            <a:ext cx="4716418" cy="264409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39612" r="54393" b="1491"/>
          <a:stretch>
            <a:fillRect/>
          </a:stretch>
        </p:blipFill>
        <p:spPr bwMode="auto">
          <a:xfrm>
            <a:off x="9105990" y="4371650"/>
            <a:ext cx="2743200" cy="2212973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 b="16619"/>
          <a:stretch>
            <a:fillRect/>
          </a:stretch>
        </p:blipFill>
        <p:spPr bwMode="auto">
          <a:xfrm>
            <a:off x="8457320" y="2205669"/>
            <a:ext cx="3391870" cy="1958957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6" y="3964160"/>
            <a:ext cx="3454453" cy="264409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rgbClr val="000000"/>
                </a:solidFill>
                <a:latin typeface="+mj-ea"/>
              </a:rPr>
              <a:t>Kruskal</a:t>
            </a:r>
            <a:r>
              <a:rPr lang="zh-CN" altLang="en-US" sz="2800" b="1" dirty="0">
                <a:solidFill>
                  <a:srgbClr val="000000"/>
                </a:solidFill>
                <a:latin typeface="+mj-ea"/>
              </a:rPr>
              <a:t>算法构造最小生成树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7" name="Group 2"/>
          <p:cNvGrpSpPr/>
          <p:nvPr/>
        </p:nvGrpSpPr>
        <p:grpSpPr bwMode="auto">
          <a:xfrm>
            <a:off x="686094" y="852899"/>
            <a:ext cx="2391909" cy="2172971"/>
            <a:chOff x="883" y="466"/>
            <a:chExt cx="1867" cy="1603"/>
          </a:xfrm>
        </p:grpSpPr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883" y="543"/>
              <a:ext cx="14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1694" y="466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2469" y="1858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975" y="1858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2469" y="943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1690" y="1273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975" y="943"/>
              <a:ext cx="222" cy="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1800" y="678"/>
              <a:ext cx="0" cy="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>
              <a:off x="1189" y="622"/>
              <a:ext cx="533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055" y="1167"/>
              <a:ext cx="0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2566" y="1167"/>
              <a:ext cx="0" cy="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189" y="1978"/>
              <a:ext cx="1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1900" y="600"/>
              <a:ext cx="611" cy="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177" y="1122"/>
              <a:ext cx="512" cy="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H="1">
              <a:off x="1890" y="1111"/>
              <a:ext cx="588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1166" y="1455"/>
              <a:ext cx="556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1866" y="1477"/>
              <a:ext cx="623" cy="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1294" y="621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083" y="543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1628" y="855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905" y="1387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1" name="Text Box 24"/>
            <p:cNvSpPr txBox="1">
              <a:spLocks noChangeArrowheads="1"/>
            </p:cNvSpPr>
            <p:nvPr/>
          </p:nvSpPr>
          <p:spPr bwMode="auto">
            <a:xfrm>
              <a:off x="1294" y="1032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Text Box 25"/>
            <p:cNvSpPr txBox="1">
              <a:spLocks noChangeArrowheads="1"/>
            </p:cNvSpPr>
            <p:nvPr/>
          </p:nvSpPr>
          <p:spPr bwMode="auto">
            <a:xfrm>
              <a:off x="1284" y="1498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1649" y="1753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2072" y="1487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5" name="Text Box 28"/>
            <p:cNvSpPr txBox="1">
              <a:spLocks noChangeArrowheads="1"/>
            </p:cNvSpPr>
            <p:nvPr/>
          </p:nvSpPr>
          <p:spPr bwMode="auto">
            <a:xfrm>
              <a:off x="2516" y="1398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6" name="Text Box 29"/>
            <p:cNvSpPr txBox="1">
              <a:spLocks noChangeArrowheads="1"/>
            </p:cNvSpPr>
            <p:nvPr/>
          </p:nvSpPr>
          <p:spPr bwMode="auto">
            <a:xfrm>
              <a:off x="2060" y="1031"/>
              <a:ext cx="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37" name="Oval 30"/>
          <p:cNvSpPr>
            <a:spLocks noChangeArrowheads="1"/>
          </p:cNvSpPr>
          <p:nvPr/>
        </p:nvSpPr>
        <p:spPr bwMode="auto">
          <a:xfrm>
            <a:off x="4339226" y="683544"/>
            <a:ext cx="352425" cy="3349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kumimoji="1" lang="en-US" altLang="zh-CN" sz="1800" b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8" name="Oval 31"/>
          <p:cNvSpPr>
            <a:spLocks noChangeArrowheads="1"/>
          </p:cNvSpPr>
          <p:nvPr/>
        </p:nvSpPr>
        <p:spPr bwMode="auto">
          <a:xfrm>
            <a:off x="3215276" y="1151856"/>
            <a:ext cx="352425" cy="3349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endParaRPr kumimoji="1" lang="en-US" altLang="zh-CN" sz="1800" b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9" name="Oval 32"/>
          <p:cNvSpPr>
            <a:spLocks noChangeArrowheads="1"/>
          </p:cNvSpPr>
          <p:nvPr/>
        </p:nvSpPr>
        <p:spPr bwMode="auto">
          <a:xfrm>
            <a:off x="4296046" y="1946241"/>
            <a:ext cx="352425" cy="3349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3</a:t>
            </a:r>
            <a:endParaRPr kumimoji="1" lang="en-US" altLang="zh-CN" sz="1800" b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0" name="Oval 33"/>
          <p:cNvSpPr>
            <a:spLocks noChangeArrowheads="1"/>
          </p:cNvSpPr>
          <p:nvPr/>
        </p:nvSpPr>
        <p:spPr bwMode="auto">
          <a:xfrm>
            <a:off x="5418409" y="1303939"/>
            <a:ext cx="352425" cy="3349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endParaRPr kumimoji="1" lang="en-US" altLang="zh-CN" sz="1800" b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1" name="Oval 34"/>
          <p:cNvSpPr>
            <a:spLocks noChangeArrowheads="1"/>
          </p:cNvSpPr>
          <p:nvPr/>
        </p:nvSpPr>
        <p:spPr bwMode="auto">
          <a:xfrm>
            <a:off x="3240676" y="2678079"/>
            <a:ext cx="352425" cy="3349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5</a:t>
            </a:r>
            <a:endParaRPr kumimoji="1" lang="en-US" altLang="zh-CN" sz="18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2" name="Oval 35"/>
          <p:cNvSpPr>
            <a:spLocks noChangeArrowheads="1"/>
          </p:cNvSpPr>
          <p:nvPr/>
        </p:nvSpPr>
        <p:spPr bwMode="auto">
          <a:xfrm>
            <a:off x="5323794" y="2617119"/>
            <a:ext cx="352425" cy="3349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6</a:t>
            </a:r>
            <a:endParaRPr kumimoji="1" lang="en-US" altLang="zh-CN" sz="1800" b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>
            <a:off x="4520201" y="1006759"/>
            <a:ext cx="0" cy="93948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Line 37"/>
          <p:cNvSpPr>
            <a:spLocks noChangeShapeType="1"/>
          </p:cNvSpPr>
          <p:nvPr/>
        </p:nvSpPr>
        <p:spPr bwMode="auto">
          <a:xfrm>
            <a:off x="5587001" y="1662079"/>
            <a:ext cx="1588" cy="9699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Line 38"/>
          <p:cNvSpPr>
            <a:spLocks noChangeShapeType="1"/>
          </p:cNvSpPr>
          <p:nvPr/>
        </p:nvSpPr>
        <p:spPr bwMode="auto">
          <a:xfrm>
            <a:off x="3393440" y="1503679"/>
            <a:ext cx="28564" cy="11579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Line 39"/>
          <p:cNvSpPr>
            <a:spLocks noChangeShapeType="1"/>
          </p:cNvSpPr>
          <p:nvPr/>
        </p:nvSpPr>
        <p:spPr bwMode="auto">
          <a:xfrm>
            <a:off x="4640288" y="2215097"/>
            <a:ext cx="692150" cy="4857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" name="Line 40"/>
          <p:cNvSpPr>
            <a:spLocks noChangeShapeType="1"/>
          </p:cNvSpPr>
          <p:nvPr/>
        </p:nvSpPr>
        <p:spPr bwMode="auto">
          <a:xfrm>
            <a:off x="3548651" y="1376329"/>
            <a:ext cx="771525" cy="6302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209643" y="3144734"/>
          <a:ext cx="657386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851"/>
                <a:gridCol w="581101"/>
                <a:gridCol w="581101"/>
                <a:gridCol w="581101"/>
                <a:gridCol w="581101"/>
                <a:gridCol w="581101"/>
                <a:gridCol w="581101"/>
                <a:gridCol w="581101"/>
                <a:gridCol w="581101"/>
                <a:gridCol w="581101"/>
                <a:gridCol w="581101"/>
              </a:tblGrid>
              <a:tr h="31998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9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</a:t>
                      </a:r>
                      <a:endParaRPr lang="zh-CN" altLang="en-US" sz="16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9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zh-CN" altLang="en-US" sz="16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9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zh-CN" altLang="en-US" sz="1600" b="1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84" y="765665"/>
            <a:ext cx="2778498" cy="2315974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5" y="4726373"/>
            <a:ext cx="1791754" cy="156035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244" y="4753419"/>
            <a:ext cx="1791754" cy="156035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405" y="4762437"/>
            <a:ext cx="1977879" cy="154506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567" y="4757550"/>
            <a:ext cx="1928374" cy="150639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329" y="4733964"/>
            <a:ext cx="1935585" cy="151202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457" y="4697524"/>
            <a:ext cx="1964284" cy="1545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38" grpId="0" animBg="1" autoUpdateAnimBg="0"/>
      <p:bldP spid="39" grpId="0" animBg="1" autoUpdateAnimBg="0"/>
      <p:bldP spid="40" grpId="0" animBg="1" autoUpdateAnimBg="0"/>
      <p:bldP spid="41" grpId="0" animBg="1" autoUpdateAnimBg="0"/>
      <p:bldP spid="42" grpId="0" animBg="1" autoUpdateAnimBg="0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最小生成树练习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4905" y="852257"/>
          <a:ext cx="3908704" cy="197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2" imgW="3832225" imgH="1951990" progId="Visio.Drawing.11">
                  <p:embed/>
                </p:oleObj>
              </mc:Choice>
              <mc:Fallback>
                <p:oleObj name="Visio" r:id="rId2" imgW="3832225" imgH="19519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05" y="852257"/>
                        <a:ext cx="3908704" cy="19714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89454" y="2978609"/>
          <a:ext cx="7309998" cy="3351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4" imgW="6801485" imgH="3133725" progId="Visio.Drawing.11">
                  <p:embed/>
                </p:oleObj>
              </mc:Choice>
              <mc:Fallback>
                <p:oleObj name="Visio" r:id="rId4" imgW="6801485" imgH="313372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454" y="2978609"/>
                        <a:ext cx="7309998" cy="3351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小结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5479" y="1036467"/>
            <a:ext cx="5630521" cy="1509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最小生成树</a:t>
            </a:r>
            <a:endParaRPr lang="zh-CN" altLang="en-US" sz="18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理解图的生成树、最小生成树概念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熟练掌握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Kruskal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算法，能够编程实现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求无向图连通分量的算法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的非递归算法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9622" y="739519"/>
            <a:ext cx="5630521" cy="57887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000" b="1" i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图的最小生成树唯一吗？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非连通图是否有最小生成树？</a:t>
            </a:r>
            <a:r>
              <a:rPr lang="zh-CN" altLang="en-US" b="1" u="sng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生成森林</a:t>
            </a:r>
            <a:endParaRPr lang="en-US" altLang="zh-CN" b="1" u="sng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如果图中每一条边的权值都不同，最小生成树唯一吗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算法中，如何保证一条边不会被重复选中？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算法中，如何体现一个顶点已被选中？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算法中，如何判断两个顶点是否连通？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DFS, BFS, </a:t>
            </a:r>
            <a:r>
              <a:rPr lang="zh-CN" altLang="en-US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并查集</a:t>
            </a:r>
            <a:endParaRPr lang="en-US" altLang="zh-CN" b="1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如何选用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算法？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算法没有优劣，每个算法都有它的使用场景，在对的场合使用对的算法，才是算法工程师应该做的事情。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算法是对边进行操作，先取边，再判断边的两个顶点，时间复杂度与边相关，因此如果图非常稠密，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算法就较慢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算法是对顶点进行遍历，时间复杂度与边数无关，因此相较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算法，更适合稠密图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算法常用于稀疏图，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Prim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算法常用于稠密图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3559" y="4826520"/>
            <a:ext cx="4915214" cy="1517255"/>
            <a:chOff x="7031665" y="3748446"/>
            <a:chExt cx="4797077" cy="2332143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7031666" y="3931454"/>
              <a:ext cx="4797076" cy="2149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prstDash val="dash"/>
              <a:miter lim="800000"/>
              <a:tailEnd type="none" w="med" len="lg"/>
            </a:ln>
            <a:effectLst/>
          </p:spPr>
          <p:txBody>
            <a:bodyPr wrap="square">
              <a:no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zh-CN" altLang="en-US" sz="2400" b="1" u="sng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课外任务</a:t>
              </a:r>
              <a:endParaRPr lang="en-US" altLang="zh-C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阅读相关资料：请在线编辑，写写读后感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完成实验指导书相关章节练习题</a:t>
              </a:r>
              <a:endPara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按期参加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ODAY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活动， </a:t>
              </a:r>
              <a:r>
                <a:rPr lang="en-US" altLang="zh-CN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PTA</a:t>
              </a:r>
              <a:r>
                <a:rPr lang="zh-CN" altLang="en-US" b="1" u="sng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刷题</a:t>
              </a:r>
              <a:endParaRPr lang="en-US" altLang="zh-CN" b="1" u="sng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1665" y="3748446"/>
              <a:ext cx="4797075" cy="615678"/>
            </a:xfrm>
            <a:prstGeom prst="rect">
              <a:avLst/>
            </a:prstGeom>
            <a:solidFill>
              <a:srgbClr val="2679D9"/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+mj-ea"/>
                  <a:cs typeface="+mj-cs"/>
                </a:rPr>
                <a:t>课外任务</a:t>
              </a:r>
              <a:endParaRPr lang="en-US" altLang="zh-CN" sz="2000" b="1" dirty="0">
                <a:solidFill>
                  <a:schemeClr val="bg1"/>
                </a:solidFill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2607889" y="4724489"/>
            <a:ext cx="6216514" cy="727014"/>
          </a:xfrm>
        </p:spPr>
        <p:txBody>
          <a:bodyPr/>
          <a:lstStyle/>
          <a:p>
            <a:pPr algn="l"/>
            <a:r>
              <a:rPr lang="zh-CN" altLang="en-US" dirty="0"/>
              <a:t>            图的拓扑排序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2603065" y="4724489"/>
            <a:ext cx="1306571" cy="723868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有向无环图的概念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3426" y="1012702"/>
            <a:ext cx="7019026" cy="2434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无环图（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Directed</a:t>
            </a:r>
            <a:r>
              <a:rPr lang="en-US" altLang="zh-CN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 err="1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Acycline</a:t>
            </a:r>
            <a:r>
              <a:rPr lang="en-US" altLang="zh-CN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</a:t>
            </a:r>
            <a:r>
              <a:rPr lang="en-US" altLang="zh-CN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DAG</a:t>
            </a:r>
            <a:r>
              <a:rPr lang="zh-CN" altLang="en-US" sz="2000" b="1" dirty="0"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solidFill>
                <a:srgbClr val="2679D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无环（回路）的有向图叫做有向无环图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0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顶点表示活动的网（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Activity On Vertex Network</a:t>
            </a:r>
            <a:r>
              <a:rPr lang="en-US" altLang="zh-CN" sz="2000" b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i="1" dirty="0"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 Network</a:t>
            </a:r>
            <a:endParaRPr lang="zh-CN" altLang="en-US" sz="2000" b="1" i="1" dirty="0"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顶点表示活动，弧表示活动间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的先后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网中不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有回路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，回路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意味着某项活动以自己为先决条件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死锁</a:t>
            </a:r>
            <a:endParaRPr lang="zh-CN" altLang="en-US" sz="2000" b="1" u="sng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23"/>
          <p:cNvGrpSpPr/>
          <p:nvPr/>
        </p:nvGrpSpPr>
        <p:grpSpPr bwMode="auto">
          <a:xfrm rot="5400000">
            <a:off x="3415685" y="2886126"/>
            <a:ext cx="3103881" cy="3524758"/>
            <a:chOff x="1156" y="274"/>
            <a:chExt cx="2717" cy="2655"/>
          </a:xfrm>
        </p:grpSpPr>
        <p:sp>
          <p:nvSpPr>
            <p:cNvPr id="7" name="Oval 24"/>
            <p:cNvSpPr>
              <a:spLocks noChangeArrowheads="1"/>
            </p:cNvSpPr>
            <p:nvPr/>
          </p:nvSpPr>
          <p:spPr bwMode="auto">
            <a:xfrm>
              <a:off x="1156" y="1155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8" name="Oval 25"/>
            <p:cNvSpPr>
              <a:spLocks noChangeArrowheads="1"/>
            </p:cNvSpPr>
            <p:nvPr/>
          </p:nvSpPr>
          <p:spPr bwMode="auto">
            <a:xfrm>
              <a:off x="1797" y="728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C2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9" name="Oval 26"/>
            <p:cNvSpPr>
              <a:spLocks noChangeArrowheads="1"/>
            </p:cNvSpPr>
            <p:nvPr/>
          </p:nvSpPr>
          <p:spPr bwMode="auto">
            <a:xfrm>
              <a:off x="2475" y="1155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C3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" name="Oval 27"/>
            <p:cNvSpPr>
              <a:spLocks noChangeArrowheads="1"/>
            </p:cNvSpPr>
            <p:nvPr/>
          </p:nvSpPr>
          <p:spPr bwMode="auto">
            <a:xfrm>
              <a:off x="1841" y="274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C4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" name="Oval 28"/>
            <p:cNvSpPr>
              <a:spLocks noChangeArrowheads="1"/>
            </p:cNvSpPr>
            <p:nvPr/>
          </p:nvSpPr>
          <p:spPr bwMode="auto">
            <a:xfrm>
              <a:off x="3152" y="283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C5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" name="Oval 29"/>
            <p:cNvSpPr>
              <a:spLocks noChangeArrowheads="1"/>
            </p:cNvSpPr>
            <p:nvPr/>
          </p:nvSpPr>
          <p:spPr bwMode="auto">
            <a:xfrm>
              <a:off x="2919" y="2195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C6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3" name="Oval 30"/>
            <p:cNvSpPr>
              <a:spLocks noChangeArrowheads="1"/>
            </p:cNvSpPr>
            <p:nvPr/>
          </p:nvSpPr>
          <p:spPr bwMode="auto">
            <a:xfrm>
              <a:off x="3541" y="1173"/>
              <a:ext cx="310" cy="2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C7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Oval 31"/>
            <p:cNvSpPr>
              <a:spLocks noChangeArrowheads="1"/>
            </p:cNvSpPr>
            <p:nvPr/>
          </p:nvSpPr>
          <p:spPr bwMode="auto">
            <a:xfrm>
              <a:off x="3563" y="1761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C8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" name="Oval 32"/>
            <p:cNvSpPr>
              <a:spLocks noChangeArrowheads="1"/>
            </p:cNvSpPr>
            <p:nvPr/>
          </p:nvSpPr>
          <p:spPr bwMode="auto">
            <a:xfrm>
              <a:off x="1164" y="2173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C9</a:t>
              </a:r>
              <a:endParaRPr kumimoji="1"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Oval 33"/>
            <p:cNvSpPr>
              <a:spLocks noChangeArrowheads="1"/>
            </p:cNvSpPr>
            <p:nvPr/>
          </p:nvSpPr>
          <p:spPr bwMode="auto">
            <a:xfrm>
              <a:off x="1807" y="2152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C10</a:t>
              </a:r>
              <a:endParaRPr kumimoji="1"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" name="Oval 34"/>
            <p:cNvSpPr>
              <a:spLocks noChangeArrowheads="1"/>
            </p:cNvSpPr>
            <p:nvPr/>
          </p:nvSpPr>
          <p:spPr bwMode="auto">
            <a:xfrm>
              <a:off x="1819" y="2650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C11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" name="Oval 35"/>
            <p:cNvSpPr>
              <a:spLocks noChangeArrowheads="1"/>
            </p:cNvSpPr>
            <p:nvPr/>
          </p:nvSpPr>
          <p:spPr bwMode="auto">
            <a:xfrm>
              <a:off x="1797" y="1551"/>
              <a:ext cx="310" cy="2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C12</a:t>
              </a:r>
              <a:endPara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>
              <a:off x="1466" y="1298"/>
              <a:ext cx="10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 flipV="1">
              <a:off x="1434" y="978"/>
              <a:ext cx="411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2089" y="933"/>
              <a:ext cx="434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3" name="Line 39"/>
            <p:cNvSpPr>
              <a:spLocks noChangeShapeType="1"/>
            </p:cNvSpPr>
            <p:nvPr/>
          </p:nvSpPr>
          <p:spPr bwMode="auto">
            <a:xfrm flipV="1">
              <a:off x="1378" y="500"/>
              <a:ext cx="522" cy="6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4" name="Line 40"/>
            <p:cNvSpPr>
              <a:spLocks noChangeShapeType="1"/>
            </p:cNvSpPr>
            <p:nvPr/>
          </p:nvSpPr>
          <p:spPr bwMode="auto">
            <a:xfrm>
              <a:off x="2167" y="411"/>
              <a:ext cx="9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5" name="Line 41"/>
            <p:cNvSpPr>
              <a:spLocks noChangeShapeType="1"/>
            </p:cNvSpPr>
            <p:nvPr/>
          </p:nvSpPr>
          <p:spPr bwMode="auto">
            <a:xfrm flipV="1">
              <a:off x="2734" y="544"/>
              <a:ext cx="489" cy="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6" name="Line 42"/>
            <p:cNvSpPr>
              <a:spLocks noChangeShapeType="1"/>
            </p:cNvSpPr>
            <p:nvPr/>
          </p:nvSpPr>
          <p:spPr bwMode="auto">
            <a:xfrm>
              <a:off x="2789" y="1289"/>
              <a:ext cx="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7" name="Line 43"/>
            <p:cNvSpPr>
              <a:spLocks noChangeShapeType="1"/>
            </p:cNvSpPr>
            <p:nvPr/>
          </p:nvSpPr>
          <p:spPr bwMode="auto">
            <a:xfrm>
              <a:off x="3400" y="544"/>
              <a:ext cx="267" cy="6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8" name="Line 44"/>
            <p:cNvSpPr>
              <a:spLocks noChangeShapeType="1"/>
            </p:cNvSpPr>
            <p:nvPr/>
          </p:nvSpPr>
          <p:spPr bwMode="auto">
            <a:xfrm>
              <a:off x="1422" y="1389"/>
              <a:ext cx="378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9" name="Line 45"/>
            <p:cNvSpPr>
              <a:spLocks noChangeShapeType="1"/>
            </p:cNvSpPr>
            <p:nvPr/>
          </p:nvSpPr>
          <p:spPr bwMode="auto">
            <a:xfrm flipV="1">
              <a:off x="1434" y="1767"/>
              <a:ext cx="388" cy="4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>
              <a:off x="1478" y="2300"/>
              <a:ext cx="3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1" name="Line 47"/>
            <p:cNvSpPr>
              <a:spLocks noChangeShapeType="1"/>
            </p:cNvSpPr>
            <p:nvPr/>
          </p:nvSpPr>
          <p:spPr bwMode="auto">
            <a:xfrm flipV="1">
              <a:off x="1956" y="1822"/>
              <a:ext cx="0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1400" y="2411"/>
              <a:ext cx="434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 flipV="1">
              <a:off x="2122" y="2411"/>
              <a:ext cx="794" cy="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 flipV="1">
              <a:off x="3212" y="2033"/>
              <a:ext cx="411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>
              <a:off x="2756" y="1389"/>
              <a:ext cx="822" cy="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vert270" wrap="none" anchor="ctr"/>
            <a:lstStyle/>
            <a:p>
              <a:endParaRPr lang="zh-CN" altLang="en-US" sz="16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7" name="Group 129"/>
          <p:cNvGraphicFramePr>
            <a:graphicFrameLocks noGrp="1"/>
          </p:cNvGraphicFramePr>
          <p:nvPr/>
        </p:nvGraphicFramePr>
        <p:xfrm>
          <a:off x="7578053" y="1200770"/>
          <a:ext cx="4144426" cy="4386850"/>
        </p:xfrm>
        <a:graphic>
          <a:graphicData uri="http://schemas.openxmlformats.org/drawingml/2006/table">
            <a:tbl>
              <a:tblPr/>
              <a:tblGrid>
                <a:gridCol w="998056"/>
                <a:gridCol w="1676805"/>
                <a:gridCol w="1469565"/>
              </a:tblGrid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课程代号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课程名称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先修课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程序设计基础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59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离散数学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C3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数据结构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C2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C4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汇编语言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算法分析与设计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C3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C4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计算机原理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C7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编译原理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C3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C5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C8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操作系统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C3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C6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C9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高等数学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C10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线性代数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C9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C11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普通物理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C9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0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数值分析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C9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C10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079733" y="4128735"/>
            <a:ext cx="1574616" cy="1505633"/>
            <a:chOff x="1174611" y="3992704"/>
            <a:chExt cx="1030712" cy="108612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1174611" y="4412272"/>
              <a:ext cx="324689" cy="34435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A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1880634" y="4734480"/>
              <a:ext cx="324689" cy="34435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1870160" y="3992704"/>
              <a:ext cx="324689" cy="34435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B</a:t>
              </a:r>
              <a:endParaRPr kumimoji="1"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 bwMode="auto">
            <a:xfrm flipV="1">
              <a:off x="1460694" y="4259299"/>
              <a:ext cx="435651" cy="20485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46"/>
            <p:cNvSpPr>
              <a:spLocks noChangeShapeType="1"/>
            </p:cNvSpPr>
            <p:nvPr/>
          </p:nvSpPr>
          <p:spPr bwMode="auto">
            <a:xfrm flipH="1" flipV="1">
              <a:off x="1465243" y="4676583"/>
              <a:ext cx="435645" cy="169946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Line 47"/>
            <p:cNvSpPr>
              <a:spLocks noChangeShapeType="1"/>
            </p:cNvSpPr>
            <p:nvPr/>
          </p:nvSpPr>
          <p:spPr bwMode="auto">
            <a:xfrm flipV="1">
              <a:off x="2036694" y="4327182"/>
              <a:ext cx="0" cy="411001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图的拓扑排序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679413" y="938338"/>
            <a:ext cx="6813437" cy="4981323"/>
          </a:xfrm>
          <a:prstGeom prst="rect">
            <a:avLst/>
          </a:prstGeom>
          <a:solidFill>
            <a:schemeClr val="bg1"/>
          </a:solidFill>
          <a:ln cap="flat">
            <a:noFill/>
            <a:prstDash val="sysDot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问题提出：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选修课程问题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顶点表示课程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有向弧表示前修后继关系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若课程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是课程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前修课程，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则图中有弧&lt;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应怎样学习课程，才能顺利完成学业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None/>
            </a:pPr>
            <a:r>
              <a:rPr lang="zh-CN" altLang="zh-CN" sz="2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拓扑排序</a:t>
            </a:r>
            <a:r>
              <a:rPr lang="zh-CN" altLang="en-US" sz="22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 i="1" dirty="0">
                <a:solidFill>
                  <a:srgbClr val="2679D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topological-sort</a:t>
            </a:r>
            <a:r>
              <a:rPr lang="zh-CN" altLang="en-US" sz="2200" b="1" dirty="0">
                <a:solidFill>
                  <a:srgbClr val="2679D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200" b="1" dirty="0">
              <a:solidFill>
                <a:srgbClr val="2679D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网中各顶点按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其活动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先后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排列成一个线性序列的过程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拓扑序列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</a:pPr>
            <a:r>
              <a:rPr kumimoji="1"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一个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AOV</a:t>
            </a:r>
            <a:r>
              <a:rPr kumimoji="1"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网的拓扑序列不是唯一的</a:t>
            </a:r>
            <a:endParaRPr kumimoji="1"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kumimoji="1" lang="zh-CN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拓扑序列：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C1-C2-C3-C4-C5-C7-C9-C10-C11-C6-C12-C8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C9-C10-C11-C6-C1-C12-C4-C2-C3-C5-C7-C8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8" name="Group 2"/>
          <p:cNvGrpSpPr/>
          <p:nvPr/>
        </p:nvGrpSpPr>
        <p:grpSpPr bwMode="auto">
          <a:xfrm>
            <a:off x="7995920" y="1373664"/>
            <a:ext cx="3325653" cy="3717127"/>
            <a:chOff x="1156" y="274"/>
            <a:chExt cx="2717" cy="2655"/>
          </a:xfrm>
        </p:grpSpPr>
        <p:sp>
          <p:nvSpPr>
            <p:cNvPr id="49" name="Oval 3"/>
            <p:cNvSpPr>
              <a:spLocks noChangeArrowheads="1"/>
            </p:cNvSpPr>
            <p:nvPr/>
          </p:nvSpPr>
          <p:spPr bwMode="auto">
            <a:xfrm>
              <a:off x="1156" y="1155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0" name="Oval 4"/>
            <p:cNvSpPr>
              <a:spLocks noChangeArrowheads="1"/>
            </p:cNvSpPr>
            <p:nvPr/>
          </p:nvSpPr>
          <p:spPr bwMode="auto">
            <a:xfrm>
              <a:off x="1797" y="728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C2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2475" y="1155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C3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2" name="Oval 6"/>
            <p:cNvSpPr>
              <a:spLocks noChangeArrowheads="1"/>
            </p:cNvSpPr>
            <p:nvPr/>
          </p:nvSpPr>
          <p:spPr bwMode="auto">
            <a:xfrm>
              <a:off x="1841" y="274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C4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3" name="Oval 7"/>
            <p:cNvSpPr>
              <a:spLocks noChangeArrowheads="1"/>
            </p:cNvSpPr>
            <p:nvPr/>
          </p:nvSpPr>
          <p:spPr bwMode="auto">
            <a:xfrm>
              <a:off x="3152" y="283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C5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4" name="Oval 8"/>
            <p:cNvSpPr>
              <a:spLocks noChangeArrowheads="1"/>
            </p:cNvSpPr>
            <p:nvPr/>
          </p:nvSpPr>
          <p:spPr bwMode="auto">
            <a:xfrm>
              <a:off x="2919" y="2195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C6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5" name="Oval 9"/>
            <p:cNvSpPr>
              <a:spLocks noChangeArrowheads="1"/>
            </p:cNvSpPr>
            <p:nvPr/>
          </p:nvSpPr>
          <p:spPr bwMode="auto">
            <a:xfrm>
              <a:off x="3541" y="1173"/>
              <a:ext cx="310" cy="25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C7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3563" y="1761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C8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Oval 11"/>
            <p:cNvSpPr>
              <a:spLocks noChangeArrowheads="1"/>
            </p:cNvSpPr>
            <p:nvPr/>
          </p:nvSpPr>
          <p:spPr bwMode="auto">
            <a:xfrm>
              <a:off x="1164" y="2173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C9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Oval 12"/>
            <p:cNvSpPr>
              <a:spLocks noChangeArrowheads="1"/>
            </p:cNvSpPr>
            <p:nvPr/>
          </p:nvSpPr>
          <p:spPr bwMode="auto">
            <a:xfrm>
              <a:off x="1807" y="2152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C10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Oval 13"/>
            <p:cNvSpPr>
              <a:spLocks noChangeArrowheads="1"/>
            </p:cNvSpPr>
            <p:nvPr/>
          </p:nvSpPr>
          <p:spPr bwMode="auto">
            <a:xfrm>
              <a:off x="1819" y="2650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C11</a:t>
              </a:r>
              <a:endParaRPr kumimoji="1"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1797" y="1551"/>
              <a:ext cx="310" cy="27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40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C12</a:t>
              </a:r>
              <a:endParaRPr kumimoji="1" lang="en-US" altLang="zh-CN" sz="140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1466" y="1298"/>
              <a:ext cx="10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2" name="Line 16"/>
            <p:cNvSpPr>
              <a:spLocks noChangeShapeType="1"/>
            </p:cNvSpPr>
            <p:nvPr/>
          </p:nvSpPr>
          <p:spPr bwMode="auto">
            <a:xfrm flipV="1">
              <a:off x="1434" y="978"/>
              <a:ext cx="411" cy="2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>
              <a:off x="2089" y="933"/>
              <a:ext cx="437" cy="2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 flipV="1">
              <a:off x="1378" y="500"/>
              <a:ext cx="522" cy="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2167" y="411"/>
              <a:ext cx="9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 flipV="1">
              <a:off x="2734" y="544"/>
              <a:ext cx="489" cy="6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7" name="Line 21"/>
            <p:cNvSpPr>
              <a:spLocks noChangeShapeType="1"/>
            </p:cNvSpPr>
            <p:nvPr/>
          </p:nvSpPr>
          <p:spPr bwMode="auto">
            <a:xfrm>
              <a:off x="2789" y="1289"/>
              <a:ext cx="7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>
              <a:off x="3400" y="544"/>
              <a:ext cx="267" cy="6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69" name="Line 23"/>
            <p:cNvSpPr>
              <a:spLocks noChangeShapeType="1"/>
            </p:cNvSpPr>
            <p:nvPr/>
          </p:nvSpPr>
          <p:spPr bwMode="auto">
            <a:xfrm>
              <a:off x="1422" y="1389"/>
              <a:ext cx="378" cy="2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0" name="Line 24"/>
            <p:cNvSpPr>
              <a:spLocks noChangeShapeType="1"/>
            </p:cNvSpPr>
            <p:nvPr/>
          </p:nvSpPr>
          <p:spPr bwMode="auto">
            <a:xfrm flipV="1">
              <a:off x="1434" y="1767"/>
              <a:ext cx="388" cy="4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1478" y="2300"/>
              <a:ext cx="3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2" name="Line 26"/>
            <p:cNvSpPr>
              <a:spLocks noChangeShapeType="1"/>
            </p:cNvSpPr>
            <p:nvPr/>
          </p:nvSpPr>
          <p:spPr bwMode="auto">
            <a:xfrm flipV="1">
              <a:off x="1956" y="1822"/>
              <a:ext cx="0" cy="3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400" y="2411"/>
              <a:ext cx="434" cy="3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5" name="Line 28"/>
            <p:cNvSpPr>
              <a:spLocks noChangeShapeType="1"/>
            </p:cNvSpPr>
            <p:nvPr/>
          </p:nvSpPr>
          <p:spPr bwMode="auto">
            <a:xfrm flipV="1">
              <a:off x="2122" y="2411"/>
              <a:ext cx="822" cy="3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6" name="Line 29"/>
            <p:cNvSpPr>
              <a:spLocks noChangeShapeType="1"/>
            </p:cNvSpPr>
            <p:nvPr/>
          </p:nvSpPr>
          <p:spPr bwMode="auto">
            <a:xfrm flipV="1">
              <a:off x="3212" y="2033"/>
              <a:ext cx="411" cy="2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77" name="Line 30"/>
            <p:cNvSpPr>
              <a:spLocks noChangeShapeType="1"/>
            </p:cNvSpPr>
            <p:nvPr/>
          </p:nvSpPr>
          <p:spPr bwMode="auto">
            <a:xfrm>
              <a:off x="2756" y="1389"/>
              <a:ext cx="822" cy="4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5" autoUpdateAnimBg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图的拓扑排序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054758" y="700511"/>
            <a:ext cx="6773983" cy="5830842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拓扑排序：对有</a:t>
            </a:r>
            <a:r>
              <a:rPr lang="en-US" altLang="zh-CN" sz="19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个顶点的有向图</a:t>
            </a:r>
            <a:r>
              <a:rPr lang="en-US" altLang="zh-CN" sz="19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，以邻接表方式存储，找出一条拓扑序列</a:t>
            </a:r>
            <a:endParaRPr lang="en-US" altLang="zh-CN" sz="19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算法思路：</a:t>
            </a:r>
            <a:endParaRPr lang="en-US" altLang="zh-CN" sz="19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9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19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 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初始化栈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9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step</a:t>
            </a:r>
            <a:r>
              <a:rPr lang="en-US" altLang="zh-CN" sz="19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 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的邻接表，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初始化每个顶点的入度</a:t>
            </a:r>
            <a:endParaRPr lang="en-US" altLang="zh-CN" sz="1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9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step</a:t>
            </a:r>
            <a:r>
              <a:rPr lang="en-US" altLang="zh-CN" sz="19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3: 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将当前可开始的活动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入度为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的活动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入栈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foreach k in 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1~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en-US" altLang="zh-CN" sz="19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if(</a:t>
            </a: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kumimoji="1" lang="zh-CN" alt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].indegree==0) 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en-US" altLang="zh-CN" sz="19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9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zh-CN" sz="19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19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4: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empty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9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pop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visit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9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count++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spcBef>
                <a:spcPct val="0"/>
              </a:spcBef>
            </a:pP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将后续活动的入度减</a:t>
            </a:r>
            <a:r>
              <a:rPr lang="en-US" altLang="zh-CN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9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，并记录新的可开始活动</a:t>
            </a:r>
            <a:endParaRPr lang="en-US" altLang="zh-CN" sz="19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4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kumimoji="1" lang="zh-CN" alt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9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</a:t>
            </a:r>
            <a:endParaRPr lang="en-US" altLang="zh-CN" sz="19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5">
              <a:spcBef>
                <a:spcPct val="0"/>
              </a:spcBef>
            </a:pPr>
            <a:r>
              <a:rPr lang="en-US" altLang="zh-CN" sz="19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kumimoji="1" lang="zh-CN" alt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.indegree—</a:t>
            </a:r>
            <a:endParaRPr lang="en-US" altLang="zh-CN" sz="19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5">
              <a:spcBef>
                <a:spcPct val="0"/>
              </a:spcBef>
            </a:pP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kumimoji="1" lang="zh-CN" alt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vexes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.indegree == 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0)</a:t>
            </a:r>
            <a:endParaRPr lang="en-US" altLang="zh-CN" sz="1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6">
              <a:spcBef>
                <a:spcPct val="0"/>
              </a:spcBef>
            </a:pP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kumimoji="1" lang="zh-CN" altLang="en-US" sz="19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9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5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p=p</a:t>
            </a:r>
            <a:r>
              <a:rPr kumimoji="1" lang="zh-CN" altLang="en-US" sz="19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→ 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next;</a:t>
            </a:r>
            <a:endParaRPr lang="zh-CN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zh-CN" sz="19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19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5: 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如仍有活动未进行，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FALSE,</a:t>
            </a:r>
            <a:r>
              <a:rPr lang="zh-CN" alt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TRUE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3">
              <a:spcBef>
                <a:spcPct val="0"/>
              </a:spcBef>
            </a:pPr>
            <a:r>
              <a:rPr lang="en-US" altLang="zh-CN" sz="19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9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FALSE</a:t>
            </a:r>
            <a:endParaRPr lang="zh-CN" altLang="en-US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0"/>
              </a:spcBef>
            </a:pPr>
            <a:endParaRPr lang="zh-CN" altLang="en-US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kumimoji="1" lang="en-US" altLang="zh-CN" sz="19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44" name="Object 4"/>
          <p:cNvGraphicFramePr>
            <a:graphicFrameLocks noChangeAspect="1"/>
          </p:cNvGraphicFramePr>
          <p:nvPr/>
        </p:nvGraphicFramePr>
        <p:xfrm>
          <a:off x="3387982" y="1849115"/>
          <a:ext cx="1545375" cy="2371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位图图像" r:id="rId2" imgW="942975" imgH="1524000" progId="Paint.Picture">
                  <p:embed/>
                </p:oleObj>
              </mc:Choice>
              <mc:Fallback>
                <p:oleObj name="位图图像" r:id="rId2" imgW="942975" imgH="15240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982" y="1849115"/>
                        <a:ext cx="1545375" cy="2371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6"/>
          <p:cNvGraphicFramePr>
            <a:graphicFrameLocks noChangeAspect="1"/>
          </p:cNvGraphicFramePr>
          <p:nvPr/>
        </p:nvGraphicFramePr>
        <p:xfrm>
          <a:off x="363259" y="4223311"/>
          <a:ext cx="4787352" cy="2252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8128635" imgH="3333750" progId="Visio.Drawing.11">
                  <p:embed/>
                </p:oleObj>
              </mc:Choice>
              <mc:Fallback>
                <p:oleObj name="" r:id="rId4" imgW="8128635" imgH="333375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59" y="4223311"/>
                        <a:ext cx="4787352" cy="2252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70450" y="772161"/>
            <a:ext cx="4076601" cy="2328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网用邻接表存储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在邻接表的表头结点增加存放顶点入度的域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栈或队列存放入度为零的顶点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拓扑序列：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6 1 3 2 4 5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1 6 3 4 2 5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2607889" y="4724489"/>
            <a:ext cx="6216514" cy="727014"/>
          </a:xfrm>
        </p:spPr>
        <p:txBody>
          <a:bodyPr/>
          <a:lstStyle/>
          <a:p>
            <a:pPr algn="l"/>
            <a:r>
              <a:rPr lang="zh-CN" altLang="en-US" dirty="0"/>
              <a:t>            关键路径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2603065" y="4724489"/>
            <a:ext cx="1306571" cy="723868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60" name="Rectangle 49"/>
          <p:cNvSpPr>
            <a:spLocks noChangeArrowheads="1"/>
          </p:cNvSpPr>
          <p:nvPr/>
        </p:nvSpPr>
        <p:spPr bwMode="auto">
          <a:xfrm>
            <a:off x="422820" y="1045852"/>
            <a:ext cx="11122256" cy="2979021"/>
          </a:xfrm>
          <a:prstGeom prst="rect">
            <a:avLst/>
          </a:prstGeom>
          <a:noFill/>
          <a:ln w="9525">
            <a:noFill/>
            <a:prstDash val="sysDot"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0099FF"/>
              </a:buClr>
            </a:pPr>
            <a:r>
              <a:rPr kumimoji="1"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边表示活动的网（</a:t>
            </a:r>
            <a:r>
              <a:rPr kumimoji="1" lang="en-US" altLang="zh-CN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Activity On Edge Network</a:t>
            </a:r>
            <a:r>
              <a:rPr kumimoji="1"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AOE</a:t>
            </a:r>
            <a:r>
              <a:rPr kumimoji="1" lang="zh-CN" altLang="en-US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Network</a:t>
            </a:r>
            <a:r>
              <a:rPr kumimoji="1"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用带权有向图表示工程计划，顶点表示事件，弧表示活动，弧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上的权值表示活动的持续时间，这种</a:t>
            </a:r>
            <a:r>
              <a:rPr kumimoji="1" lang="zh-CN" altLang="en-US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边表示活动的网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，称为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每个顶点表示在它之前的活动已完成，在它之后的活动可以开始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Clr>
                <a:srgbClr val="0099FF"/>
              </a:buClr>
            </a:pPr>
            <a:r>
              <a:rPr kumimoji="1"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问题描述</a:t>
            </a:r>
            <a:endParaRPr kumimoji="1"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右图：</a:t>
            </a: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一个工程有11项活动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9个事件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表示工程开始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9</a:t>
            </a: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表示工程结束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完成整项工程至少需多少时间？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10000"/>
              </a:lnSpc>
              <a:buClr>
                <a:srgbClr val="0099FF"/>
              </a:buClr>
              <a:buFont typeface="Arial" panose="020B0604020202020204" pitchFamily="34" charset="0"/>
              <a:buChar char="•"/>
            </a:pPr>
            <a:r>
              <a:rPr kumimoji="1"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哪些活动是影响工程进度的关键？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8" r="2636" b="5351"/>
          <a:stretch>
            <a:fillRect/>
          </a:stretch>
        </p:blipFill>
        <p:spPr bwMode="auto">
          <a:xfrm>
            <a:off x="5941489" y="4103947"/>
            <a:ext cx="5992096" cy="23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3398" r="11948" b="53691"/>
          <a:stretch>
            <a:fillRect/>
          </a:stretch>
        </p:blipFill>
        <p:spPr bwMode="auto">
          <a:xfrm>
            <a:off x="796219" y="4187585"/>
            <a:ext cx="5299781" cy="21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107" y="2019576"/>
            <a:ext cx="3849757" cy="1960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126" y="793510"/>
            <a:ext cx="6987557" cy="3184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网相关概念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源点：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正常情况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下，网中入度为零的顶点，称为源点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汇点：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网中只有一个出度为零的顶点，称为汇点 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关键路径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完成整个工程的最短时间，是从源点到汇点的最长路径长度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路径长度等于路径上各边的权之和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这条具有最大长度的路径称为关键路径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下图左：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(1,2,5,7,9)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是一条长度为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18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的关键路径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下图右：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(1,4,5,9,10)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是一条长度为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的关键路径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关键活动：打印资料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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整理资料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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资料装袋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 3" panose="05040102010807070707" pitchFamily="18" charset="2"/>
              </a:rPr>
              <a:t></a:t>
            </a:r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分发资料 </a:t>
            </a:r>
            <a:endParaRPr lang="zh-CN" altLang="en-US" sz="16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2" y="4250034"/>
            <a:ext cx="4185128" cy="21310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87" y="3978484"/>
            <a:ext cx="6168945" cy="254931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49683" y="777411"/>
            <a:ext cx="4670461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600" b="1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1600" b="1" i="0" dirty="0">
              <a:ln>
                <a:solidFill>
                  <a:srgbClr val="000000"/>
                </a:solidFill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1" i="0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en-US" sz="1600" b="1" i="0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网和</a:t>
            </a:r>
            <a:r>
              <a:rPr lang="en-US" altLang="zh-CN" sz="1600" b="1" i="0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lang="zh-CN" altLang="en-US" sz="1600" b="1" i="0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网有什么不同？</a:t>
            </a:r>
            <a:endParaRPr lang="zh-CN" altLang="en-US" sz="1600" b="1" i="0" dirty="0">
              <a:ln>
                <a:solidFill>
                  <a:srgbClr val="000000"/>
                </a:solidFill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它们都可用来对工程建模，但还是有很大区别</a:t>
            </a:r>
            <a:endParaRPr lang="en-US" altLang="zh-CN" sz="16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网是顶点表示活动的网，它只描述了活动间的约束关系</a:t>
            </a:r>
            <a:endParaRPr lang="en-US" altLang="zh-CN" sz="16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网用有向边表示活动，边上带权，表示活动持续的时间</a:t>
            </a:r>
            <a:endParaRPr lang="en-US" altLang="zh-CN" sz="16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网是建立在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网基础之上（活动之间约束关系没有矛盾，都应该是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DAG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），再来分析完成整个工程至少需多少时间，或为缩短工期，应加快那些活动</a:t>
            </a:r>
            <a:endParaRPr lang="en-US" altLang="zh-CN" sz="16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AOV</a:t>
            </a:r>
            <a:r>
              <a:rPr lang="zh-CN" altLang="en-US" sz="16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网和</a:t>
            </a:r>
            <a:r>
              <a:rPr lang="en-US" altLang="zh-CN" sz="16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AOE</a:t>
            </a:r>
            <a:r>
              <a:rPr lang="zh-CN" altLang="en-US" sz="16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</a:t>
            </a:r>
            <a:r>
              <a:rPr lang="zh-CN" altLang="en-US" sz="16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是否都是</a:t>
            </a:r>
            <a:r>
              <a:rPr lang="en-US" altLang="zh-CN" sz="16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DAG</a:t>
            </a:r>
            <a:r>
              <a:rPr lang="zh-CN" altLang="en-US" sz="1600" b="1" i="0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sz="1600" i="0" dirty="0">
              <a:ln>
                <a:solidFill>
                  <a:srgbClr val="2679D9"/>
                </a:solidFill>
              </a:ln>
              <a:solidFill>
                <a:srgbClr val="2679D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rgbClr val="000000"/>
                </a:solidFill>
              </a:rPr>
              <a:t>图的定义及特点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614189" y="912655"/>
            <a:ext cx="8645580" cy="5032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是非空有限集合，其元素称为顶点（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vertex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是边（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）的集合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顶点偶对称为边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有向图（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digraph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directed graph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有序的顶点偶对也称为弧（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1) ,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其中：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1={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4}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1={&lt;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2&gt;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4&gt;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1&gt;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3&gt;}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无向图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无序的顶点偶对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(x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E2) ,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其中：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2={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5}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2={(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2)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4)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3)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5)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v4)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5)}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Object 4"/>
          <p:cNvGraphicFramePr>
            <a:graphicFrameLocks noChangeAspect="1"/>
          </p:cNvGraphicFramePr>
          <p:nvPr/>
        </p:nvGraphicFramePr>
        <p:xfrm>
          <a:off x="7557514" y="1017202"/>
          <a:ext cx="4098778" cy="1714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2" imgW="6713220" imgH="3484880" progId="Visio.Drawing.11">
                  <p:embed/>
                </p:oleObj>
              </mc:Choice>
              <mc:Fallback>
                <p:oleObj name="" r:id="rId2" imgW="6713220" imgH="348488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3026"/>
                      <a:stretch>
                        <a:fillRect/>
                      </a:stretch>
                    </p:blipFill>
                    <p:spPr bwMode="auto">
                      <a:xfrm>
                        <a:off x="7557514" y="1017202"/>
                        <a:ext cx="4098778" cy="1714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02" name="Rectangle 3"/>
          <p:cNvSpPr txBox="1">
            <a:spLocks noChangeArrowheads="1"/>
          </p:cNvSpPr>
          <p:nvPr/>
        </p:nvSpPr>
        <p:spPr>
          <a:xfrm>
            <a:off x="354719" y="777411"/>
            <a:ext cx="4824988" cy="3121668"/>
          </a:xfrm>
          <a:prstGeom prst="rect">
            <a:avLst/>
          </a:prstGeom>
          <a:noFill/>
          <a:ln cap="flat">
            <a:noFill/>
            <a:prstDash val="sysDot"/>
            <a:miter lim="800000"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路径长度</a:t>
            </a:r>
            <a:r>
              <a:rPr lang="zh-CN" altLang="en-US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路径上各活动时间之和</a:t>
            </a:r>
            <a:endParaRPr lang="zh-CN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关键路径</a:t>
            </a:r>
            <a:r>
              <a:rPr lang="zh-CN" altLang="en-US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路径长度最长的路径</a:t>
            </a:r>
            <a:endParaRPr lang="zh-CN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dirty="0" err="1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表示事件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的最早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到达时间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le(i)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表示事件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的最迟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e(k)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的最早开始时间</a:t>
            </a:r>
            <a:endParaRPr lang="zh-CN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的最迟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endParaRPr lang="zh-CN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l(k)-e(k)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的时间余量</a:t>
            </a:r>
            <a:endParaRPr lang="zh-CN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关键活动</a:t>
            </a:r>
            <a:r>
              <a:rPr lang="zh-CN" altLang="en-US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1800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关键路径上的活动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 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8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e(k)</a:t>
            </a:r>
            <a:endParaRPr lang="zh-CN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3" y="4159939"/>
            <a:ext cx="4368435" cy="2224342"/>
          </a:xfrm>
          <a:prstGeom prst="rect">
            <a:avLst/>
          </a:prstGeom>
        </p:spPr>
      </p:pic>
      <p:sp>
        <p:nvSpPr>
          <p:cNvPr id="107" name="Rectangle 3"/>
          <p:cNvSpPr txBox="1">
            <a:spLocks noChangeArrowheads="1"/>
          </p:cNvSpPr>
          <p:nvPr/>
        </p:nvSpPr>
        <p:spPr>
          <a:xfrm>
            <a:off x="5100194" y="777411"/>
            <a:ext cx="6816600" cy="4031656"/>
          </a:xfrm>
          <a:prstGeom prst="rect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上的权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)=w(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对每个事件，求其最早开始时间</a:t>
            </a:r>
            <a:r>
              <a:rPr lang="en-US" altLang="zh-CN" sz="1600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和最晚开始时间</a:t>
            </a:r>
            <a:r>
              <a:rPr lang="en-US" altLang="zh-CN" sz="16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en-US" altLang="zh-CN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(1)=0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开始向前递推求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)+w(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)}  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&gt;∈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是所有以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为头的弧的集合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开始向后递推求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)-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))}   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&gt;∈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是所有以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为尾的弧的集合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对每个活动</a:t>
            </a:r>
            <a:r>
              <a:rPr lang="en-US" altLang="zh-CN" sz="1800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i="1" baseline="-25000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b="1" i="1" baseline="-250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=&lt;</a:t>
            </a:r>
            <a:r>
              <a:rPr lang="en-US" altLang="zh-CN" sz="18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b="1" i="1" baseline="-250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b="1" i="1" baseline="-25000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i="1" baseline="-250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，求其最早开始时间</a:t>
            </a:r>
            <a:r>
              <a:rPr lang="en-US" altLang="zh-CN" sz="18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和最晚开始时间</a:t>
            </a:r>
            <a:r>
              <a:rPr lang="en-US" altLang="zh-CN" sz="18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sz="1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)-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 err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r>
              <a:rPr lang="en-US" altLang="zh-CN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1≤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为图中的边数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-e(</a:t>
            </a:r>
            <a:r>
              <a:rPr lang="en-US" altLang="zh-CN" sz="1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1800" b="1" i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18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-</a:t>
            </a:r>
            <a:r>
              <a:rPr lang="en-US" altLang="zh-CN" sz="1800" b="1" i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</a:t>
            </a:r>
            <a:r>
              <a:rPr lang="en-US" altLang="zh-CN" sz="18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b="1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=0,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则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是关键活动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43399" y="4979513"/>
            <a:ext cx="6873395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PERT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Program/Project Evaluation and Review Technique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）即计划评审技术，是利用网络分析制定计划以及对计划予以评价的技术。构造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PERT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图需明确：事件、活动、松弛时间、关键路线。</a:t>
            </a:r>
            <a:endParaRPr lang="en-US" altLang="zh-CN" sz="1400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事件（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Events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）表示主要活动结束的那一点</a:t>
            </a:r>
            <a:endParaRPr lang="en-US" altLang="zh-CN" sz="1400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活动（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Activities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）表示从一个事件到另一个事件间的过程</a:t>
            </a:r>
            <a:endParaRPr lang="en-US" altLang="zh-CN" sz="1400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400" b="1" i="0" dirty="0">
                <a:ln>
                  <a:solidFill>
                    <a:srgbClr val="000000"/>
                  </a:solidFill>
                </a:ln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松弛时间（</a:t>
            </a:r>
            <a:r>
              <a:rPr lang="en-US" altLang="zh-CN" sz="1400" b="1" i="0" dirty="0">
                <a:ln>
                  <a:solidFill>
                    <a:srgbClr val="000000"/>
                  </a:solidFill>
                </a:ln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slack time</a:t>
            </a:r>
            <a:r>
              <a:rPr lang="zh-CN" altLang="en-US" sz="1400" b="1" i="0" dirty="0">
                <a:ln>
                  <a:solidFill>
                    <a:srgbClr val="000000"/>
                  </a:solidFill>
                </a:ln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）不影响完工前提下可能被推迟完成的最大时间</a:t>
            </a:r>
            <a:endParaRPr lang="en-US" altLang="zh-CN" sz="1400" b="1" i="0" dirty="0">
              <a:ln>
                <a:solidFill>
                  <a:srgbClr val="000000"/>
                </a:solidFill>
              </a:ln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关键路线（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Critical Path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PERT</a:t>
            </a:r>
            <a:r>
              <a:rPr lang="zh-CN" alt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网络中花费时间最长的事件和活动的序列</a:t>
            </a:r>
            <a:endParaRPr lang="zh-CN" altLang="en-US" sz="1400" b="0" i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5" y="783299"/>
            <a:ext cx="2563813" cy="3283226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93" y="3115408"/>
            <a:ext cx="2775844" cy="33592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064" y="697379"/>
            <a:ext cx="3133982" cy="3416783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847" y="3062945"/>
            <a:ext cx="3133982" cy="341173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8" y="946230"/>
            <a:ext cx="3626211" cy="2482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90" y="935432"/>
            <a:ext cx="3936094" cy="24935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24" y="3826079"/>
            <a:ext cx="3970136" cy="24935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397" y="3804425"/>
            <a:ext cx="4081988" cy="256382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416616" y="3272659"/>
            <a:ext cx="2368510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讨论一下：</a:t>
            </a:r>
            <a:endParaRPr lang="en-US" altLang="zh-CN" sz="2400" b="1" dirty="0">
              <a:ln>
                <a:solidFill>
                  <a:srgbClr val="000000"/>
                </a:solidFill>
              </a:ln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b="1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以下哪些活动有松弛时间</a:t>
            </a:r>
            <a:r>
              <a:rPr lang="zh-CN" altLang="en-US" sz="2000" b="1" i="0" dirty="0">
                <a:ln>
                  <a:solidFill>
                    <a:srgbClr val="000000"/>
                  </a:solidFill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sz="2000" b="1" i="0" dirty="0">
              <a:ln>
                <a:solidFill>
                  <a:srgbClr val="000000"/>
                </a:solidFill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&lt;1,2&gt;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&lt;1,4&gt;</a:t>
            </a:r>
            <a:endParaRPr lang="en-US" altLang="zh-CN" sz="20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&lt;2,4&gt;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&lt;2,5&gt;</a:t>
            </a:r>
            <a:endParaRPr lang="en-US" altLang="zh-CN" sz="20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&lt;4,5&gt;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&lt;5,7&gt;</a:t>
            </a:r>
            <a:endParaRPr lang="en-US" altLang="zh-CN" sz="200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/>
          <a:srcRect l="2021" r="5280" b="9751"/>
          <a:stretch>
            <a:fillRect/>
          </a:stretch>
        </p:blipFill>
        <p:spPr>
          <a:xfrm>
            <a:off x="8226875" y="710705"/>
            <a:ext cx="3793269" cy="201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33386"/>
            <a:ext cx="4081988" cy="2563821"/>
          </a:xfrm>
          <a:prstGeom prst="rect">
            <a:avLst/>
          </a:prstGeom>
        </p:spPr>
      </p:pic>
      <p:graphicFrame>
        <p:nvGraphicFramePr>
          <p:cNvPr id="24" name="表格 24"/>
          <p:cNvGraphicFramePr>
            <a:graphicFrameLocks noGrp="1"/>
          </p:cNvGraphicFramePr>
          <p:nvPr/>
        </p:nvGraphicFramePr>
        <p:xfrm>
          <a:off x="5458002" y="933386"/>
          <a:ext cx="6321287" cy="4041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448"/>
                <a:gridCol w="1758599"/>
                <a:gridCol w="1728382"/>
                <a:gridCol w="1794858"/>
              </a:tblGrid>
              <a:tr h="9204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活动</a:t>
                      </a:r>
                      <a:endParaRPr lang="en-US" altLang="zh-CN" sz="2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2000" b="1" dirty="0">
                          <a:ln>
                            <a:solidFill>
                              <a:srgbClr val="2679D9"/>
                            </a:solidFill>
                          </a:ln>
                          <a:solidFill>
                            <a:srgbClr val="2679D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(k)</a:t>
                      </a:r>
                      <a:endParaRPr lang="zh-CN" altLang="en-US" sz="2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允许的最早开始时间</a:t>
                      </a:r>
                      <a:r>
                        <a:rPr lang="en-US" altLang="zh-CN" sz="2000" b="1" dirty="0">
                          <a:ln>
                            <a:solidFill>
                              <a:srgbClr val="2679D9"/>
                            </a:solidFill>
                          </a:ln>
                          <a:solidFill>
                            <a:srgbClr val="2679D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e(k)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0000"/>
                          </a:solidFill>
                        </a:rPr>
                        <a:t>允许的最晚开始时间</a:t>
                      </a:r>
                      <a:r>
                        <a:rPr lang="en-US" altLang="zh-CN" sz="2000" b="1" dirty="0">
                          <a:ln>
                            <a:solidFill>
                              <a:srgbClr val="2679D9"/>
                            </a:solidFill>
                          </a:ln>
                          <a:solidFill>
                            <a:srgbClr val="2679D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l(k)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时间余量</a:t>
                      </a:r>
                      <a:endParaRPr lang="en-US" altLang="zh-CN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n>
                            <a:solidFill>
                              <a:srgbClr val="2679D9"/>
                            </a:solidFill>
                          </a:ln>
                          <a:solidFill>
                            <a:srgbClr val="2679D9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l(k) - e(k)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&lt;1,2&gt;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&lt;1,4&gt;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&lt;2,4&gt;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&lt;2,5&gt;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&lt;4,5&gt;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0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&lt;5,7&gt;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9" y="3733214"/>
            <a:ext cx="4169392" cy="2618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关键路径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01" name="Rectangle 2"/>
          <p:cNvSpPr txBox="1">
            <a:spLocks noChangeArrowheads="1"/>
          </p:cNvSpPr>
          <p:nvPr/>
        </p:nvSpPr>
        <p:spPr>
          <a:xfrm>
            <a:off x="503894" y="730153"/>
            <a:ext cx="5521981" cy="1925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求关键路径步骤</a:t>
            </a:r>
            <a:endParaRPr lang="zh-CN" altLang="en-US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求顶点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的最早开始时间：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(i)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允许的最迟开始时间：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le(i)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的最早开始时间：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e(k)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活动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允许的最晚开始时间：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计算活动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的时间余量：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 = l(k) - e(k)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2" name="Group 3"/>
          <p:cNvGrpSpPr/>
          <p:nvPr/>
        </p:nvGrpSpPr>
        <p:grpSpPr bwMode="auto">
          <a:xfrm>
            <a:off x="7831063" y="798659"/>
            <a:ext cx="4076700" cy="2133600"/>
            <a:chOff x="2625" y="272"/>
            <a:chExt cx="2867" cy="1527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5303" y="635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9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5" name="Oval 5"/>
            <p:cNvSpPr>
              <a:spLocks noChangeArrowheads="1"/>
            </p:cNvSpPr>
            <p:nvPr/>
          </p:nvSpPr>
          <p:spPr bwMode="auto">
            <a:xfrm>
              <a:off x="4576" y="997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6" name="Oval 6"/>
            <p:cNvSpPr>
              <a:spLocks noChangeArrowheads="1"/>
            </p:cNvSpPr>
            <p:nvPr/>
          </p:nvSpPr>
          <p:spPr bwMode="auto">
            <a:xfrm>
              <a:off x="4561" y="272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7" name="Oval 7"/>
            <p:cNvSpPr>
              <a:spLocks noChangeArrowheads="1"/>
            </p:cNvSpPr>
            <p:nvPr/>
          </p:nvSpPr>
          <p:spPr bwMode="auto">
            <a:xfrm>
              <a:off x="3968" y="1577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8" name="Oval 8"/>
            <p:cNvSpPr>
              <a:spLocks noChangeArrowheads="1"/>
            </p:cNvSpPr>
            <p:nvPr/>
          </p:nvSpPr>
          <p:spPr bwMode="auto">
            <a:xfrm>
              <a:off x="3253" y="1577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09" name="Oval 9"/>
            <p:cNvSpPr>
              <a:spLocks noChangeArrowheads="1"/>
            </p:cNvSpPr>
            <p:nvPr/>
          </p:nvSpPr>
          <p:spPr bwMode="auto">
            <a:xfrm>
              <a:off x="3972" y="726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0" name="Oval 10"/>
            <p:cNvSpPr>
              <a:spLocks noChangeArrowheads="1"/>
            </p:cNvSpPr>
            <p:nvPr/>
          </p:nvSpPr>
          <p:spPr bwMode="auto">
            <a:xfrm>
              <a:off x="3267" y="1044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1" name="Oval 11"/>
            <p:cNvSpPr>
              <a:spLocks noChangeArrowheads="1"/>
            </p:cNvSpPr>
            <p:nvPr/>
          </p:nvSpPr>
          <p:spPr bwMode="auto">
            <a:xfrm>
              <a:off x="3252" y="295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2" name="Oval 12"/>
            <p:cNvSpPr>
              <a:spLocks noChangeArrowheads="1"/>
            </p:cNvSpPr>
            <p:nvPr/>
          </p:nvSpPr>
          <p:spPr bwMode="auto">
            <a:xfrm>
              <a:off x="2625" y="714"/>
              <a:ext cx="189" cy="22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endParaRPr kumimoji="1" lang="en-US" altLang="zh-CN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2802" y="856"/>
              <a:ext cx="466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Line 14"/>
            <p:cNvSpPr>
              <a:spLocks noChangeShapeType="1"/>
            </p:cNvSpPr>
            <p:nvPr/>
          </p:nvSpPr>
          <p:spPr bwMode="auto">
            <a:xfrm>
              <a:off x="2746" y="923"/>
              <a:ext cx="534" cy="7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Line 15"/>
            <p:cNvSpPr>
              <a:spLocks noChangeShapeType="1"/>
            </p:cNvSpPr>
            <p:nvPr/>
          </p:nvSpPr>
          <p:spPr bwMode="auto">
            <a:xfrm flipV="1">
              <a:off x="3469" y="868"/>
              <a:ext cx="5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Line 16"/>
            <p:cNvSpPr>
              <a:spLocks noChangeShapeType="1"/>
            </p:cNvSpPr>
            <p:nvPr/>
          </p:nvSpPr>
          <p:spPr bwMode="auto">
            <a:xfrm>
              <a:off x="3435" y="1645"/>
              <a:ext cx="5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7" name="Group 17"/>
            <p:cNvGrpSpPr/>
            <p:nvPr/>
          </p:nvGrpSpPr>
          <p:grpSpPr bwMode="auto">
            <a:xfrm>
              <a:off x="2791" y="379"/>
              <a:ext cx="2600" cy="733"/>
              <a:chOff x="2791" y="379"/>
              <a:chExt cx="2600" cy="733"/>
            </a:xfrm>
          </p:grpSpPr>
          <p:sp>
            <p:nvSpPr>
              <p:cNvPr id="130" name="Line 18"/>
              <p:cNvSpPr>
                <a:spLocks noChangeShapeType="1"/>
              </p:cNvSpPr>
              <p:nvPr/>
            </p:nvSpPr>
            <p:spPr bwMode="auto">
              <a:xfrm flipV="1">
                <a:off x="2791" y="468"/>
                <a:ext cx="489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Line 19"/>
              <p:cNvSpPr>
                <a:spLocks noChangeShapeType="1"/>
              </p:cNvSpPr>
              <p:nvPr/>
            </p:nvSpPr>
            <p:spPr bwMode="auto">
              <a:xfrm>
                <a:off x="3446" y="434"/>
                <a:ext cx="534" cy="3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Line 20"/>
              <p:cNvSpPr>
                <a:spLocks noChangeShapeType="1"/>
              </p:cNvSpPr>
              <p:nvPr/>
            </p:nvSpPr>
            <p:spPr bwMode="auto">
              <a:xfrm flipV="1">
                <a:off x="4146" y="434"/>
                <a:ext cx="423" cy="3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Line 21"/>
              <p:cNvSpPr>
                <a:spLocks noChangeShapeType="1"/>
              </p:cNvSpPr>
              <p:nvPr/>
            </p:nvSpPr>
            <p:spPr bwMode="auto">
              <a:xfrm>
                <a:off x="4146" y="879"/>
                <a:ext cx="467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Line 22"/>
              <p:cNvSpPr>
                <a:spLocks noChangeShapeType="1"/>
              </p:cNvSpPr>
              <p:nvPr/>
            </p:nvSpPr>
            <p:spPr bwMode="auto">
              <a:xfrm>
                <a:off x="4746" y="379"/>
                <a:ext cx="645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Line 23"/>
              <p:cNvSpPr>
                <a:spLocks noChangeShapeType="1"/>
              </p:cNvSpPr>
              <p:nvPr/>
            </p:nvSpPr>
            <p:spPr bwMode="auto">
              <a:xfrm flipV="1">
                <a:off x="4769" y="812"/>
                <a:ext cx="566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Line 24"/>
            <p:cNvSpPr>
              <a:spLocks noChangeShapeType="1"/>
            </p:cNvSpPr>
            <p:nvPr/>
          </p:nvSpPr>
          <p:spPr bwMode="auto">
            <a:xfrm flipV="1">
              <a:off x="4113" y="1212"/>
              <a:ext cx="511" cy="3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Text Box 25"/>
            <p:cNvSpPr txBox="1">
              <a:spLocks noChangeArrowheads="1"/>
            </p:cNvSpPr>
            <p:nvPr/>
          </p:nvSpPr>
          <p:spPr bwMode="auto">
            <a:xfrm rot="1789981">
              <a:off x="2864" y="803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a2=4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0" name="Text Box 26"/>
            <p:cNvSpPr txBox="1">
              <a:spLocks noChangeArrowheads="1"/>
            </p:cNvSpPr>
            <p:nvPr/>
          </p:nvSpPr>
          <p:spPr bwMode="auto">
            <a:xfrm rot="3002352">
              <a:off x="2721" y="1200"/>
              <a:ext cx="427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a3=5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1" name="Text Box 27"/>
            <p:cNvSpPr txBox="1">
              <a:spLocks noChangeArrowheads="1"/>
            </p:cNvSpPr>
            <p:nvPr/>
          </p:nvSpPr>
          <p:spPr bwMode="auto">
            <a:xfrm rot="19662525">
              <a:off x="3438" y="821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a5=1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2" name="Text Box 28"/>
            <p:cNvSpPr txBox="1">
              <a:spLocks noChangeArrowheads="1"/>
            </p:cNvSpPr>
            <p:nvPr/>
          </p:nvSpPr>
          <p:spPr bwMode="auto">
            <a:xfrm>
              <a:off x="3477" y="1451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a6=2</a:t>
              </a:r>
              <a:endParaRPr kumimoji="1" lang="en-US" altLang="zh-CN" sz="1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3" name="Text Box 29"/>
            <p:cNvSpPr txBox="1">
              <a:spLocks noChangeArrowheads="1"/>
            </p:cNvSpPr>
            <p:nvPr/>
          </p:nvSpPr>
          <p:spPr bwMode="auto">
            <a:xfrm rot="19326552">
              <a:off x="4126" y="1231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a9=4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4" name="Text Box 30"/>
            <p:cNvSpPr txBox="1">
              <a:spLocks noChangeArrowheads="1"/>
            </p:cNvSpPr>
            <p:nvPr/>
          </p:nvSpPr>
          <p:spPr bwMode="auto">
            <a:xfrm rot="19663469">
              <a:off x="2828" y="432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a1=6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5" name="Text Box 31"/>
            <p:cNvSpPr txBox="1">
              <a:spLocks noChangeArrowheads="1"/>
            </p:cNvSpPr>
            <p:nvPr/>
          </p:nvSpPr>
          <p:spPr bwMode="auto">
            <a:xfrm rot="2110140">
              <a:off x="3550" y="437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a4=1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6" name="Text Box 32"/>
            <p:cNvSpPr txBox="1">
              <a:spLocks noChangeArrowheads="1"/>
            </p:cNvSpPr>
            <p:nvPr/>
          </p:nvSpPr>
          <p:spPr bwMode="auto">
            <a:xfrm rot="19215502">
              <a:off x="4103" y="429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a7=9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7" name="Text Box 33"/>
            <p:cNvSpPr txBox="1">
              <a:spLocks noChangeArrowheads="1"/>
            </p:cNvSpPr>
            <p:nvPr/>
          </p:nvSpPr>
          <p:spPr bwMode="auto">
            <a:xfrm rot="1348562">
              <a:off x="4214" y="801"/>
              <a:ext cx="42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a8=7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8" name="Text Box 34"/>
            <p:cNvSpPr txBox="1">
              <a:spLocks noChangeArrowheads="1"/>
            </p:cNvSpPr>
            <p:nvPr/>
          </p:nvSpPr>
          <p:spPr bwMode="auto">
            <a:xfrm rot="1332095">
              <a:off x="4833" y="335"/>
              <a:ext cx="49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a10=2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29" name="Text Box 35"/>
            <p:cNvSpPr txBox="1">
              <a:spLocks noChangeArrowheads="1"/>
            </p:cNvSpPr>
            <p:nvPr/>
          </p:nvSpPr>
          <p:spPr bwMode="auto">
            <a:xfrm rot="20106523">
              <a:off x="4881" y="902"/>
              <a:ext cx="48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a11=4</a:t>
              </a:r>
              <a:endParaRPr kumimoji="1" lang="en-US" altLang="zh-CN" sz="1600" b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36" name="Group 37"/>
          <p:cNvGrpSpPr/>
          <p:nvPr/>
        </p:nvGrpSpPr>
        <p:grpSpPr bwMode="auto">
          <a:xfrm>
            <a:off x="969398" y="3378534"/>
            <a:ext cx="3001369" cy="3128963"/>
            <a:chOff x="667" y="2184"/>
            <a:chExt cx="1522" cy="1971"/>
          </a:xfrm>
        </p:grpSpPr>
        <p:sp>
          <p:nvSpPr>
            <p:cNvPr id="137" name="Line 38"/>
            <p:cNvSpPr>
              <a:spLocks noChangeShapeType="1"/>
            </p:cNvSpPr>
            <p:nvPr/>
          </p:nvSpPr>
          <p:spPr bwMode="auto">
            <a:xfrm>
              <a:off x="667" y="3178"/>
              <a:ext cx="15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8" name="Group 39"/>
            <p:cNvGrpSpPr/>
            <p:nvPr/>
          </p:nvGrpSpPr>
          <p:grpSpPr bwMode="auto">
            <a:xfrm>
              <a:off x="667" y="2184"/>
              <a:ext cx="1522" cy="1971"/>
              <a:chOff x="667" y="2184"/>
              <a:chExt cx="1522" cy="1971"/>
            </a:xfrm>
          </p:grpSpPr>
          <p:sp>
            <p:nvSpPr>
              <p:cNvPr id="139" name="Rectangle 40"/>
              <p:cNvSpPr>
                <a:spLocks noChangeArrowheads="1"/>
              </p:cNvSpPr>
              <p:nvPr/>
            </p:nvSpPr>
            <p:spPr bwMode="auto">
              <a:xfrm>
                <a:off x="667" y="2189"/>
                <a:ext cx="1522" cy="196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40" name="Line 41"/>
              <p:cNvSpPr>
                <a:spLocks noChangeShapeType="1"/>
              </p:cNvSpPr>
              <p:nvPr/>
            </p:nvSpPr>
            <p:spPr bwMode="auto">
              <a:xfrm>
                <a:off x="667" y="2422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 Box 42"/>
              <p:cNvSpPr txBox="1">
                <a:spLocks noChangeArrowheads="1"/>
              </p:cNvSpPr>
              <p:nvPr/>
            </p:nvSpPr>
            <p:spPr bwMode="auto">
              <a:xfrm>
                <a:off x="751" y="2184"/>
                <a:ext cx="141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顶点</a:t>
                </a:r>
                <a:r>
                  <a:rPr kumimoji="1" lang="en-US" altLang="zh-CN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kumimoji="1" lang="zh-CN" altLang="en-US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</a:t>
                </a:r>
                <a:r>
                  <a:rPr kumimoji="1" lang="en-US" altLang="zh-CN" sz="200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ee</a:t>
                </a:r>
                <a:r>
                  <a:rPr kumimoji="1" lang="en-US" altLang="zh-CN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(i)         le(i)</a:t>
                </a:r>
                <a:endPara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142" name="Line 43"/>
              <p:cNvSpPr>
                <a:spLocks noChangeShapeType="1"/>
              </p:cNvSpPr>
              <p:nvPr/>
            </p:nvSpPr>
            <p:spPr bwMode="auto">
              <a:xfrm>
                <a:off x="667" y="2600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Line 44"/>
              <p:cNvSpPr>
                <a:spLocks noChangeShapeType="1"/>
              </p:cNvSpPr>
              <p:nvPr/>
            </p:nvSpPr>
            <p:spPr bwMode="auto">
              <a:xfrm>
                <a:off x="667" y="2792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Line 45"/>
              <p:cNvSpPr>
                <a:spLocks noChangeShapeType="1"/>
              </p:cNvSpPr>
              <p:nvPr/>
            </p:nvSpPr>
            <p:spPr bwMode="auto">
              <a:xfrm>
                <a:off x="667" y="2985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Line 46"/>
              <p:cNvSpPr>
                <a:spLocks noChangeShapeType="1"/>
              </p:cNvSpPr>
              <p:nvPr/>
            </p:nvSpPr>
            <p:spPr bwMode="auto">
              <a:xfrm>
                <a:off x="667" y="3370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Line 47"/>
              <p:cNvSpPr>
                <a:spLocks noChangeShapeType="1"/>
              </p:cNvSpPr>
              <p:nvPr/>
            </p:nvSpPr>
            <p:spPr bwMode="auto">
              <a:xfrm>
                <a:off x="667" y="3563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48"/>
              <p:cNvSpPr>
                <a:spLocks noChangeShapeType="1"/>
              </p:cNvSpPr>
              <p:nvPr/>
            </p:nvSpPr>
            <p:spPr bwMode="auto">
              <a:xfrm>
                <a:off x="667" y="3756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Line 49"/>
              <p:cNvSpPr>
                <a:spLocks noChangeShapeType="1"/>
              </p:cNvSpPr>
              <p:nvPr/>
            </p:nvSpPr>
            <p:spPr bwMode="auto">
              <a:xfrm>
                <a:off x="667" y="3949"/>
                <a:ext cx="1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Line 50"/>
              <p:cNvSpPr>
                <a:spLocks noChangeShapeType="1"/>
              </p:cNvSpPr>
              <p:nvPr/>
            </p:nvSpPr>
            <p:spPr bwMode="auto">
              <a:xfrm>
                <a:off x="1233" y="2189"/>
                <a:ext cx="0" cy="19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Line 51"/>
              <p:cNvSpPr>
                <a:spLocks noChangeShapeType="1"/>
              </p:cNvSpPr>
              <p:nvPr/>
            </p:nvSpPr>
            <p:spPr bwMode="auto">
              <a:xfrm>
                <a:off x="1734" y="2189"/>
                <a:ext cx="0" cy="19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1" name="Text Box 52"/>
          <p:cNvSpPr txBox="1">
            <a:spLocks noChangeArrowheads="1"/>
          </p:cNvSpPr>
          <p:nvPr/>
        </p:nvSpPr>
        <p:spPr bwMode="auto">
          <a:xfrm>
            <a:off x="2339643" y="3719847"/>
            <a:ext cx="544269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14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18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 Box 53"/>
          <p:cNvSpPr txBox="1">
            <a:spLocks noChangeArrowheads="1"/>
          </p:cNvSpPr>
          <p:nvPr/>
        </p:nvSpPr>
        <p:spPr bwMode="auto">
          <a:xfrm>
            <a:off x="3322083" y="3719846"/>
            <a:ext cx="544269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8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10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14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18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53" name="Line 54"/>
          <p:cNvSpPr>
            <a:spLocks noChangeShapeType="1"/>
          </p:cNvSpPr>
          <p:nvPr/>
        </p:nvSpPr>
        <p:spPr bwMode="auto">
          <a:xfrm>
            <a:off x="2857148" y="3852011"/>
            <a:ext cx="0" cy="2487613"/>
          </a:xfrm>
          <a:prstGeom prst="line">
            <a:avLst/>
          </a:prstGeom>
          <a:noFill/>
          <a:ln w="28575">
            <a:solidFill>
              <a:srgbClr val="6699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Line 55"/>
          <p:cNvSpPr>
            <a:spLocks noChangeShapeType="1"/>
          </p:cNvSpPr>
          <p:nvPr/>
        </p:nvSpPr>
        <p:spPr bwMode="auto">
          <a:xfrm flipV="1">
            <a:off x="3791959" y="3852011"/>
            <a:ext cx="0" cy="24336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 Box 56"/>
          <p:cNvSpPr txBox="1">
            <a:spLocks noChangeArrowheads="1"/>
          </p:cNvSpPr>
          <p:nvPr/>
        </p:nvSpPr>
        <p:spPr bwMode="auto">
          <a:xfrm>
            <a:off x="4565230" y="3089477"/>
            <a:ext cx="982163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a1(1,2)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a2(1,3)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a3(1,4)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a4(2,5)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a5(3,5)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a6(4,6)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a7(5,7)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a8(5,8)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a9(6,8)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a10(7,9)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a11(8,9)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156" name="Group 57"/>
          <p:cNvGrpSpPr/>
          <p:nvPr/>
        </p:nvGrpSpPr>
        <p:grpSpPr bwMode="auto">
          <a:xfrm>
            <a:off x="4505395" y="2778328"/>
            <a:ext cx="3805743" cy="3765550"/>
            <a:chOff x="3100" y="1805"/>
            <a:chExt cx="1967" cy="2372"/>
          </a:xfrm>
        </p:grpSpPr>
        <p:sp>
          <p:nvSpPr>
            <p:cNvPr id="157" name="Rectangle 58"/>
            <p:cNvSpPr>
              <a:spLocks noChangeArrowheads="1"/>
            </p:cNvSpPr>
            <p:nvPr/>
          </p:nvSpPr>
          <p:spPr bwMode="auto">
            <a:xfrm>
              <a:off x="3100" y="1833"/>
              <a:ext cx="1967" cy="2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58" name="Line 59"/>
            <p:cNvSpPr>
              <a:spLocks noChangeShapeType="1"/>
            </p:cNvSpPr>
            <p:nvPr/>
          </p:nvSpPr>
          <p:spPr bwMode="auto">
            <a:xfrm>
              <a:off x="3100" y="2033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Text Box 60"/>
            <p:cNvSpPr txBox="1">
              <a:spLocks noChangeArrowheads="1"/>
            </p:cNvSpPr>
            <p:nvPr/>
          </p:nvSpPr>
          <p:spPr bwMode="auto">
            <a:xfrm>
              <a:off x="3177" y="1805"/>
              <a:ext cx="186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活动</a:t>
              </a:r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k</a:t>
              </a:r>
              <a:r>
                <a:rPr kumimoji="1" lang="zh-CN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      </a:t>
              </a:r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e(k)     l(k)      l(k)-e(k)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60" name="Line 61"/>
            <p:cNvSpPr>
              <a:spLocks noChangeShapeType="1"/>
            </p:cNvSpPr>
            <p:nvPr/>
          </p:nvSpPr>
          <p:spPr bwMode="auto">
            <a:xfrm>
              <a:off x="3100" y="2226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Line 62"/>
            <p:cNvSpPr>
              <a:spLocks noChangeShapeType="1"/>
            </p:cNvSpPr>
            <p:nvPr/>
          </p:nvSpPr>
          <p:spPr bwMode="auto">
            <a:xfrm>
              <a:off x="3100" y="2420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Line 63"/>
            <p:cNvSpPr>
              <a:spLocks noChangeShapeType="1"/>
            </p:cNvSpPr>
            <p:nvPr/>
          </p:nvSpPr>
          <p:spPr bwMode="auto">
            <a:xfrm>
              <a:off x="3100" y="2614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Line 64"/>
            <p:cNvSpPr>
              <a:spLocks noChangeShapeType="1"/>
            </p:cNvSpPr>
            <p:nvPr/>
          </p:nvSpPr>
          <p:spPr bwMode="auto">
            <a:xfrm>
              <a:off x="3100" y="2807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Line 65"/>
            <p:cNvSpPr>
              <a:spLocks noChangeShapeType="1"/>
            </p:cNvSpPr>
            <p:nvPr/>
          </p:nvSpPr>
          <p:spPr bwMode="auto">
            <a:xfrm>
              <a:off x="3100" y="3001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Line 66"/>
            <p:cNvSpPr>
              <a:spLocks noChangeShapeType="1"/>
            </p:cNvSpPr>
            <p:nvPr/>
          </p:nvSpPr>
          <p:spPr bwMode="auto">
            <a:xfrm>
              <a:off x="3100" y="3195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Line 67"/>
            <p:cNvSpPr>
              <a:spLocks noChangeShapeType="1"/>
            </p:cNvSpPr>
            <p:nvPr/>
          </p:nvSpPr>
          <p:spPr bwMode="auto">
            <a:xfrm>
              <a:off x="3100" y="3388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Line 68"/>
            <p:cNvSpPr>
              <a:spLocks noChangeShapeType="1"/>
            </p:cNvSpPr>
            <p:nvPr/>
          </p:nvSpPr>
          <p:spPr bwMode="auto">
            <a:xfrm>
              <a:off x="3100" y="3582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Line 69"/>
            <p:cNvSpPr>
              <a:spLocks noChangeShapeType="1"/>
            </p:cNvSpPr>
            <p:nvPr/>
          </p:nvSpPr>
          <p:spPr bwMode="auto">
            <a:xfrm>
              <a:off x="3100" y="3776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Line 70"/>
            <p:cNvSpPr>
              <a:spLocks noChangeShapeType="1"/>
            </p:cNvSpPr>
            <p:nvPr/>
          </p:nvSpPr>
          <p:spPr bwMode="auto">
            <a:xfrm>
              <a:off x="3100" y="3970"/>
              <a:ext cx="19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Line 71"/>
            <p:cNvSpPr>
              <a:spLocks noChangeShapeType="1"/>
            </p:cNvSpPr>
            <p:nvPr/>
          </p:nvSpPr>
          <p:spPr bwMode="auto">
            <a:xfrm>
              <a:off x="3645" y="1833"/>
              <a:ext cx="0" cy="2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Line 72"/>
            <p:cNvSpPr>
              <a:spLocks noChangeShapeType="1"/>
            </p:cNvSpPr>
            <p:nvPr/>
          </p:nvSpPr>
          <p:spPr bwMode="auto">
            <a:xfrm>
              <a:off x="4067" y="1833"/>
              <a:ext cx="0" cy="2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Line 73"/>
            <p:cNvSpPr>
              <a:spLocks noChangeShapeType="1"/>
            </p:cNvSpPr>
            <p:nvPr/>
          </p:nvSpPr>
          <p:spPr bwMode="auto">
            <a:xfrm>
              <a:off x="4467" y="1833"/>
              <a:ext cx="0" cy="2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Text Box 74"/>
          <p:cNvSpPr txBox="1">
            <a:spLocks noChangeArrowheads="1"/>
          </p:cNvSpPr>
          <p:nvPr/>
        </p:nvSpPr>
        <p:spPr bwMode="auto">
          <a:xfrm>
            <a:off x="7828077" y="3132413"/>
            <a:ext cx="495016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eaLnBrk="1" hangingPunct="1"/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</a:t>
            </a:r>
            <a:endParaRPr kumimoji="1"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174" name="Group 75"/>
          <p:cNvGrpSpPr/>
          <p:nvPr/>
        </p:nvGrpSpPr>
        <p:grpSpPr bwMode="auto">
          <a:xfrm>
            <a:off x="8046963" y="1014559"/>
            <a:ext cx="3741738" cy="955675"/>
            <a:chOff x="2791" y="379"/>
            <a:chExt cx="2600" cy="733"/>
          </a:xfrm>
        </p:grpSpPr>
        <p:sp>
          <p:nvSpPr>
            <p:cNvPr id="175" name="Line 76"/>
            <p:cNvSpPr>
              <a:spLocks noChangeShapeType="1"/>
            </p:cNvSpPr>
            <p:nvPr/>
          </p:nvSpPr>
          <p:spPr bwMode="auto">
            <a:xfrm flipV="1">
              <a:off x="2791" y="468"/>
              <a:ext cx="489" cy="3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Line 77"/>
            <p:cNvSpPr>
              <a:spLocks noChangeShapeType="1"/>
            </p:cNvSpPr>
            <p:nvPr/>
          </p:nvSpPr>
          <p:spPr bwMode="auto">
            <a:xfrm>
              <a:off x="3446" y="434"/>
              <a:ext cx="534" cy="33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Line 78"/>
            <p:cNvSpPr>
              <a:spLocks noChangeShapeType="1"/>
            </p:cNvSpPr>
            <p:nvPr/>
          </p:nvSpPr>
          <p:spPr bwMode="auto">
            <a:xfrm flipV="1">
              <a:off x="4146" y="434"/>
              <a:ext cx="423" cy="34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Line 79"/>
            <p:cNvSpPr>
              <a:spLocks noChangeShapeType="1"/>
            </p:cNvSpPr>
            <p:nvPr/>
          </p:nvSpPr>
          <p:spPr bwMode="auto">
            <a:xfrm>
              <a:off x="4146" y="879"/>
              <a:ext cx="467" cy="21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Line 80"/>
            <p:cNvSpPr>
              <a:spLocks noChangeShapeType="1"/>
            </p:cNvSpPr>
            <p:nvPr/>
          </p:nvSpPr>
          <p:spPr bwMode="auto">
            <a:xfrm>
              <a:off x="4746" y="379"/>
              <a:ext cx="645" cy="2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Line 81"/>
            <p:cNvSpPr>
              <a:spLocks noChangeShapeType="1"/>
            </p:cNvSpPr>
            <p:nvPr/>
          </p:nvSpPr>
          <p:spPr bwMode="auto">
            <a:xfrm flipV="1">
              <a:off x="4769" y="812"/>
              <a:ext cx="566" cy="3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Group 82"/>
          <p:cNvGrpSpPr/>
          <p:nvPr/>
        </p:nvGrpSpPr>
        <p:grpSpPr bwMode="auto">
          <a:xfrm>
            <a:off x="5704445" y="3084716"/>
            <a:ext cx="2217355" cy="400050"/>
            <a:chOff x="3767" y="2006"/>
            <a:chExt cx="1084" cy="252"/>
          </a:xfrm>
        </p:grpSpPr>
        <p:sp>
          <p:nvSpPr>
            <p:cNvPr id="182" name="Text Box 83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3" name="Text Box 84"/>
            <p:cNvSpPr txBox="1">
              <a:spLocks noChangeArrowheads="1"/>
            </p:cNvSpPr>
            <p:nvPr/>
          </p:nvSpPr>
          <p:spPr bwMode="auto">
            <a:xfrm>
              <a:off x="4212" y="2006"/>
              <a:ext cx="18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4" name="Text Box 85"/>
            <p:cNvSpPr txBox="1">
              <a:spLocks noChangeArrowheads="1"/>
            </p:cNvSpPr>
            <p:nvPr/>
          </p:nvSpPr>
          <p:spPr bwMode="auto">
            <a:xfrm>
              <a:off x="4683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85" name="Group 86"/>
          <p:cNvGrpSpPr/>
          <p:nvPr/>
        </p:nvGrpSpPr>
        <p:grpSpPr bwMode="auto">
          <a:xfrm>
            <a:off x="5688114" y="3445078"/>
            <a:ext cx="2260538" cy="400050"/>
            <a:chOff x="3767" y="2006"/>
            <a:chExt cx="1015" cy="252"/>
          </a:xfrm>
        </p:grpSpPr>
        <p:sp>
          <p:nvSpPr>
            <p:cNvPr id="186" name="Text Box 87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7" name="Text Box 88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8" name="Text Box 89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89" name="Group 90"/>
          <p:cNvGrpSpPr/>
          <p:nvPr/>
        </p:nvGrpSpPr>
        <p:grpSpPr bwMode="auto">
          <a:xfrm>
            <a:off x="5688114" y="4003878"/>
            <a:ext cx="2260538" cy="400050"/>
            <a:chOff x="3767" y="2006"/>
            <a:chExt cx="1015" cy="252"/>
          </a:xfrm>
        </p:grpSpPr>
        <p:sp>
          <p:nvSpPr>
            <p:cNvPr id="190" name="Text Box 91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1" name="Text Box 92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2" name="Text Box 93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93" name="Group 94"/>
          <p:cNvGrpSpPr/>
          <p:nvPr/>
        </p:nvGrpSpPr>
        <p:grpSpPr bwMode="auto">
          <a:xfrm>
            <a:off x="5688114" y="4308678"/>
            <a:ext cx="2260538" cy="400050"/>
            <a:chOff x="3767" y="2006"/>
            <a:chExt cx="1015" cy="252"/>
          </a:xfrm>
        </p:grpSpPr>
        <p:sp>
          <p:nvSpPr>
            <p:cNvPr id="194" name="Text Box 95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5" name="Text Box 96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6" name="Text Box 97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197" name="Group 98"/>
          <p:cNvGrpSpPr/>
          <p:nvPr/>
        </p:nvGrpSpPr>
        <p:grpSpPr bwMode="auto">
          <a:xfrm>
            <a:off x="5688114" y="4613478"/>
            <a:ext cx="2260538" cy="400050"/>
            <a:chOff x="3767" y="2006"/>
            <a:chExt cx="1015" cy="252"/>
          </a:xfrm>
        </p:grpSpPr>
        <p:sp>
          <p:nvSpPr>
            <p:cNvPr id="198" name="Text Box 99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9" name="Text Box 100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0" name="Text Box 101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01" name="Group 102"/>
          <p:cNvGrpSpPr/>
          <p:nvPr/>
        </p:nvGrpSpPr>
        <p:grpSpPr bwMode="auto">
          <a:xfrm>
            <a:off x="5688114" y="4918278"/>
            <a:ext cx="2260538" cy="400050"/>
            <a:chOff x="3767" y="2006"/>
            <a:chExt cx="1015" cy="252"/>
          </a:xfrm>
        </p:grpSpPr>
        <p:sp>
          <p:nvSpPr>
            <p:cNvPr id="202" name="Text Box 103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3" name="Text Box 104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4" name="Text Box 105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05" name="Group 106"/>
          <p:cNvGrpSpPr/>
          <p:nvPr/>
        </p:nvGrpSpPr>
        <p:grpSpPr bwMode="auto">
          <a:xfrm>
            <a:off x="5688114" y="5223078"/>
            <a:ext cx="2260538" cy="400050"/>
            <a:chOff x="3767" y="2006"/>
            <a:chExt cx="1015" cy="252"/>
          </a:xfrm>
        </p:grpSpPr>
        <p:sp>
          <p:nvSpPr>
            <p:cNvPr id="206" name="Text Box 107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7" name="Text Box 108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8" name="Text Box 109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09" name="Group 110"/>
          <p:cNvGrpSpPr/>
          <p:nvPr/>
        </p:nvGrpSpPr>
        <p:grpSpPr bwMode="auto">
          <a:xfrm>
            <a:off x="5673123" y="5527878"/>
            <a:ext cx="2276733" cy="400050"/>
            <a:chOff x="3767" y="2006"/>
            <a:chExt cx="1015" cy="252"/>
          </a:xfrm>
        </p:grpSpPr>
        <p:sp>
          <p:nvSpPr>
            <p:cNvPr id="210" name="Text Box 111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1" name="Text Box 112"/>
            <p:cNvSpPr txBox="1">
              <a:spLocks noChangeArrowheads="1"/>
            </p:cNvSpPr>
            <p:nvPr/>
          </p:nvSpPr>
          <p:spPr bwMode="auto">
            <a:xfrm>
              <a:off x="4073" y="2006"/>
              <a:ext cx="3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2" name="Text Box 113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13" name="Group 114"/>
          <p:cNvGrpSpPr/>
          <p:nvPr/>
        </p:nvGrpSpPr>
        <p:grpSpPr bwMode="auto">
          <a:xfrm>
            <a:off x="5473280" y="5832678"/>
            <a:ext cx="2468948" cy="400050"/>
            <a:chOff x="3654" y="2006"/>
            <a:chExt cx="1207" cy="252"/>
          </a:xfrm>
        </p:grpSpPr>
        <p:sp>
          <p:nvSpPr>
            <p:cNvPr id="214" name="Text Box 115"/>
            <p:cNvSpPr txBox="1">
              <a:spLocks noChangeArrowheads="1"/>
            </p:cNvSpPr>
            <p:nvPr/>
          </p:nvSpPr>
          <p:spPr bwMode="auto">
            <a:xfrm>
              <a:off x="3654" y="2006"/>
              <a:ext cx="35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16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5" name="Text Box 116"/>
            <p:cNvSpPr txBox="1">
              <a:spLocks noChangeArrowheads="1"/>
            </p:cNvSpPr>
            <p:nvPr/>
          </p:nvSpPr>
          <p:spPr bwMode="auto">
            <a:xfrm>
              <a:off x="4132" y="2006"/>
              <a:ext cx="3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16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6" name="Text Box 117"/>
            <p:cNvSpPr txBox="1">
              <a:spLocks noChangeArrowheads="1"/>
            </p:cNvSpPr>
            <p:nvPr/>
          </p:nvSpPr>
          <p:spPr bwMode="auto">
            <a:xfrm>
              <a:off x="4693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17" name="Group 118"/>
          <p:cNvGrpSpPr/>
          <p:nvPr/>
        </p:nvGrpSpPr>
        <p:grpSpPr bwMode="auto">
          <a:xfrm>
            <a:off x="5506008" y="6137478"/>
            <a:ext cx="2442356" cy="400050"/>
            <a:chOff x="3670" y="2006"/>
            <a:chExt cx="1194" cy="252"/>
          </a:xfrm>
        </p:grpSpPr>
        <p:sp>
          <p:nvSpPr>
            <p:cNvPr id="218" name="Text Box 119"/>
            <p:cNvSpPr txBox="1">
              <a:spLocks noChangeArrowheads="1"/>
            </p:cNvSpPr>
            <p:nvPr/>
          </p:nvSpPr>
          <p:spPr bwMode="auto">
            <a:xfrm>
              <a:off x="3670" y="2006"/>
              <a:ext cx="3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14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19" name="Text Box 120"/>
            <p:cNvSpPr txBox="1">
              <a:spLocks noChangeArrowheads="1"/>
            </p:cNvSpPr>
            <p:nvPr/>
          </p:nvSpPr>
          <p:spPr bwMode="auto">
            <a:xfrm>
              <a:off x="4124" y="2006"/>
              <a:ext cx="3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14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20" name="Text Box 121"/>
            <p:cNvSpPr txBox="1">
              <a:spLocks noChangeArrowheads="1"/>
            </p:cNvSpPr>
            <p:nvPr/>
          </p:nvSpPr>
          <p:spPr bwMode="auto">
            <a:xfrm>
              <a:off x="4696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21" name="Group 122"/>
          <p:cNvGrpSpPr/>
          <p:nvPr/>
        </p:nvGrpSpPr>
        <p:grpSpPr bwMode="auto">
          <a:xfrm>
            <a:off x="5688114" y="3732416"/>
            <a:ext cx="2260538" cy="400050"/>
            <a:chOff x="3767" y="2006"/>
            <a:chExt cx="1015" cy="252"/>
          </a:xfrm>
        </p:grpSpPr>
        <p:sp>
          <p:nvSpPr>
            <p:cNvPr id="222" name="Text Box 123"/>
            <p:cNvSpPr txBox="1">
              <a:spLocks noChangeArrowheads="1"/>
            </p:cNvSpPr>
            <p:nvPr/>
          </p:nvSpPr>
          <p:spPr bwMode="auto">
            <a:xfrm>
              <a:off x="3767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23" name="Text Box 124"/>
            <p:cNvSpPr txBox="1">
              <a:spLocks noChangeArrowheads="1"/>
            </p:cNvSpPr>
            <p:nvPr/>
          </p:nvSpPr>
          <p:spPr bwMode="auto">
            <a:xfrm>
              <a:off x="4190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24" name="Text Box 125"/>
            <p:cNvSpPr txBox="1">
              <a:spLocks noChangeArrowheads="1"/>
            </p:cNvSpPr>
            <p:nvPr/>
          </p:nvSpPr>
          <p:spPr bwMode="auto">
            <a:xfrm>
              <a:off x="4614" y="2006"/>
              <a:ext cx="1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0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226" name="Text Box 36"/>
          <p:cNvSpPr txBox="1">
            <a:spLocks noChangeArrowheads="1"/>
          </p:cNvSpPr>
          <p:nvPr/>
        </p:nvSpPr>
        <p:spPr bwMode="auto">
          <a:xfrm>
            <a:off x="1290356" y="3719846"/>
            <a:ext cx="544269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8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39392" y="4101309"/>
            <a:ext cx="3616332" cy="1015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对每条边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=&lt;v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e(k)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l(k)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e(k) =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(i), l(k) = le(j)-</a:t>
            </a:r>
            <a:r>
              <a:rPr kumimoji="1" lang="en-US" altLang="zh-CN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w(k)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lvl="1">
              <a:lnSpc>
                <a:spcPct val="110000"/>
              </a:lnSpc>
            </a:pP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则若</a:t>
            </a:r>
            <a:r>
              <a:rPr kumimoji="1" lang="en-US" altLang="zh-CN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l(k)-e(k)=0</a:t>
            </a: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，则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是关键活动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utoUpdateAnimBg="0" build="p"/>
      <p:bldP spid="152" grpId="0" autoUpdateAnimBg="0" rev="1" build="p"/>
      <p:bldP spid="155" grpId="0" autoUpdateAnimBg="0"/>
      <p:bldP spid="173" grpId="0" autoUpdateAnimBg="0"/>
      <p:bldP spid="226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1503836" y="4765129"/>
            <a:ext cx="4592164" cy="727014"/>
          </a:xfrm>
        </p:spPr>
        <p:txBody>
          <a:bodyPr/>
          <a:lstStyle/>
          <a:p>
            <a:pPr algn="l"/>
            <a:r>
              <a:rPr lang="zh-CN" altLang="en-US" dirty="0"/>
              <a:t>            最短路径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/>
          </p:nvPr>
        </p:nvSpPr>
        <p:spPr>
          <a:xfrm>
            <a:off x="1499012" y="4765129"/>
            <a:ext cx="1306571" cy="723868"/>
          </a:xfrm>
        </p:spPr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最短路径长度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7935" y="814374"/>
            <a:ext cx="11230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用带权的有向图表示一个交通运输网，图中：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顶点：表示城市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边：表示城市间的交通联系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权</a:t>
            </a:r>
            <a:r>
              <a:rPr kumimoji="1"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—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表示此线路的长度或沿此线路运输所花的时间或费用等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问题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从某顶点出发，沿图的边到达另一顶点所经过的路径中，各边权值之和最小的一条路径</a:t>
            </a:r>
            <a:r>
              <a:rPr kumimoji="1"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—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最短路径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单源最短路径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从某个源点到其余各顶点的最短路径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grpSp>
        <p:nvGrpSpPr>
          <p:cNvPr id="52" name="Group 4"/>
          <p:cNvGrpSpPr/>
          <p:nvPr/>
        </p:nvGrpSpPr>
        <p:grpSpPr bwMode="auto">
          <a:xfrm>
            <a:off x="1146745" y="4070373"/>
            <a:ext cx="2971800" cy="2241550"/>
            <a:chOff x="2109" y="2764"/>
            <a:chExt cx="1872" cy="1412"/>
          </a:xfrm>
        </p:grpSpPr>
        <p:grpSp>
          <p:nvGrpSpPr>
            <p:cNvPr id="53" name="Group 5"/>
            <p:cNvGrpSpPr/>
            <p:nvPr/>
          </p:nvGrpSpPr>
          <p:grpSpPr bwMode="auto">
            <a:xfrm>
              <a:off x="2314" y="2764"/>
              <a:ext cx="1667" cy="1412"/>
              <a:chOff x="2314" y="2764"/>
              <a:chExt cx="1667" cy="1412"/>
            </a:xfrm>
          </p:grpSpPr>
          <p:sp>
            <p:nvSpPr>
              <p:cNvPr id="64" name="Oval 6"/>
              <p:cNvSpPr>
                <a:spLocks noChangeArrowheads="1"/>
              </p:cNvSpPr>
              <p:nvPr/>
            </p:nvSpPr>
            <p:spPr bwMode="auto">
              <a:xfrm>
                <a:off x="3229" y="3721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5" name="Oval 7"/>
              <p:cNvSpPr>
                <a:spLocks noChangeArrowheads="1"/>
              </p:cNvSpPr>
              <p:nvPr/>
            </p:nvSpPr>
            <p:spPr bwMode="auto">
              <a:xfrm>
                <a:off x="3229" y="3095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6" name="Oval 8"/>
              <p:cNvSpPr>
                <a:spLocks noChangeArrowheads="1"/>
              </p:cNvSpPr>
              <p:nvPr/>
            </p:nvSpPr>
            <p:spPr bwMode="auto">
              <a:xfrm>
                <a:off x="3803" y="3380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7" name="Oval 9"/>
              <p:cNvSpPr>
                <a:spLocks noChangeArrowheads="1"/>
              </p:cNvSpPr>
              <p:nvPr/>
            </p:nvSpPr>
            <p:spPr bwMode="auto">
              <a:xfrm>
                <a:off x="2454" y="3998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8" name="Oval 10"/>
              <p:cNvSpPr>
                <a:spLocks noChangeArrowheads="1"/>
              </p:cNvSpPr>
              <p:nvPr/>
            </p:nvSpPr>
            <p:spPr bwMode="auto">
              <a:xfrm>
                <a:off x="2454" y="3586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9" name="Oval 11"/>
              <p:cNvSpPr>
                <a:spLocks noChangeArrowheads="1"/>
              </p:cNvSpPr>
              <p:nvPr/>
            </p:nvSpPr>
            <p:spPr bwMode="auto">
              <a:xfrm>
                <a:off x="2454" y="3175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0" name="Oval 12"/>
              <p:cNvSpPr>
                <a:spLocks noChangeArrowheads="1"/>
              </p:cNvSpPr>
              <p:nvPr/>
            </p:nvSpPr>
            <p:spPr bwMode="auto">
              <a:xfrm>
                <a:off x="2454" y="2764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0</a:t>
                </a:r>
                <a:endPara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1" name="Line 13"/>
              <p:cNvSpPr>
                <a:spLocks noChangeShapeType="1"/>
              </p:cNvSpPr>
              <p:nvPr/>
            </p:nvSpPr>
            <p:spPr bwMode="auto">
              <a:xfrm>
                <a:off x="2545" y="2944"/>
                <a:ext cx="0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ine 14"/>
              <p:cNvSpPr>
                <a:spLocks noChangeShapeType="1"/>
              </p:cNvSpPr>
              <p:nvPr/>
            </p:nvSpPr>
            <p:spPr bwMode="auto">
              <a:xfrm flipH="1">
                <a:off x="2545" y="3366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Line 15"/>
              <p:cNvSpPr>
                <a:spLocks noChangeShapeType="1"/>
              </p:cNvSpPr>
              <p:nvPr/>
            </p:nvSpPr>
            <p:spPr bwMode="auto">
              <a:xfrm>
                <a:off x="2545" y="3777"/>
                <a:ext cx="0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Line 16"/>
              <p:cNvSpPr>
                <a:spLocks noChangeShapeType="1"/>
              </p:cNvSpPr>
              <p:nvPr/>
            </p:nvSpPr>
            <p:spPr bwMode="auto">
              <a:xfrm>
                <a:off x="2623" y="2878"/>
                <a:ext cx="622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Line 17"/>
              <p:cNvSpPr>
                <a:spLocks noChangeShapeType="1"/>
              </p:cNvSpPr>
              <p:nvPr/>
            </p:nvSpPr>
            <p:spPr bwMode="auto">
              <a:xfrm>
                <a:off x="3389" y="3233"/>
                <a:ext cx="434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Line 18"/>
              <p:cNvSpPr>
                <a:spLocks noChangeShapeType="1"/>
              </p:cNvSpPr>
              <p:nvPr/>
            </p:nvSpPr>
            <p:spPr bwMode="auto">
              <a:xfrm flipV="1">
                <a:off x="2623" y="3844"/>
                <a:ext cx="611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Line 19"/>
              <p:cNvSpPr>
                <a:spLocks noChangeShapeType="1"/>
              </p:cNvSpPr>
              <p:nvPr/>
            </p:nvSpPr>
            <p:spPr bwMode="auto">
              <a:xfrm flipV="1">
                <a:off x="3400" y="3555"/>
                <a:ext cx="467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Line 20"/>
              <p:cNvSpPr>
                <a:spLocks noChangeShapeType="1"/>
              </p:cNvSpPr>
              <p:nvPr/>
            </p:nvSpPr>
            <p:spPr bwMode="auto">
              <a:xfrm>
                <a:off x="3312" y="3277"/>
                <a:ext cx="0" cy="4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314" y="2900"/>
                <a:ext cx="153" cy="1144"/>
              </a:xfrm>
              <a:custGeom>
                <a:avLst/>
                <a:gdLst>
                  <a:gd name="T0" fmla="*/ 153 w 153"/>
                  <a:gd name="T1" fmla="*/ 0 h 1144"/>
                  <a:gd name="T2" fmla="*/ 31 w 153"/>
                  <a:gd name="T3" fmla="*/ 278 h 1144"/>
                  <a:gd name="T4" fmla="*/ 20 w 153"/>
                  <a:gd name="T5" fmla="*/ 744 h 1144"/>
                  <a:gd name="T6" fmla="*/ 153 w 153"/>
                  <a:gd name="T7" fmla="*/ 1144 h 1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1144"/>
                  <a:gd name="T14" fmla="*/ 153 w 153"/>
                  <a:gd name="T15" fmla="*/ 1144 h 1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1144">
                    <a:moveTo>
                      <a:pt x="153" y="0"/>
                    </a:moveTo>
                    <a:cubicBezTo>
                      <a:pt x="103" y="77"/>
                      <a:pt x="53" y="154"/>
                      <a:pt x="31" y="278"/>
                    </a:cubicBezTo>
                    <a:cubicBezTo>
                      <a:pt x="9" y="402"/>
                      <a:pt x="0" y="600"/>
                      <a:pt x="20" y="744"/>
                    </a:cubicBezTo>
                    <a:cubicBezTo>
                      <a:pt x="40" y="888"/>
                      <a:pt x="134" y="1077"/>
                      <a:pt x="153" y="114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2623" y="2787"/>
                <a:ext cx="1266" cy="602"/>
              </a:xfrm>
              <a:custGeom>
                <a:avLst/>
                <a:gdLst>
                  <a:gd name="T0" fmla="*/ 0 w 1266"/>
                  <a:gd name="T1" fmla="*/ 24 h 602"/>
                  <a:gd name="T2" fmla="*/ 288 w 1266"/>
                  <a:gd name="T3" fmla="*/ 35 h 602"/>
                  <a:gd name="T4" fmla="*/ 844 w 1266"/>
                  <a:gd name="T5" fmla="*/ 235 h 602"/>
                  <a:gd name="T6" fmla="*/ 1266 w 1266"/>
                  <a:gd name="T7" fmla="*/ 602 h 6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66"/>
                  <a:gd name="T13" fmla="*/ 0 h 602"/>
                  <a:gd name="T14" fmla="*/ 1266 w 1266"/>
                  <a:gd name="T15" fmla="*/ 602 h 6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66" h="602">
                    <a:moveTo>
                      <a:pt x="0" y="24"/>
                    </a:moveTo>
                    <a:cubicBezTo>
                      <a:pt x="73" y="12"/>
                      <a:pt x="147" y="0"/>
                      <a:pt x="288" y="35"/>
                    </a:cubicBezTo>
                    <a:cubicBezTo>
                      <a:pt x="429" y="70"/>
                      <a:pt x="681" y="140"/>
                      <a:pt x="844" y="235"/>
                    </a:cubicBezTo>
                    <a:cubicBezTo>
                      <a:pt x="1007" y="330"/>
                      <a:pt x="1136" y="466"/>
                      <a:pt x="1266" y="60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2520" y="2916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2520" y="3328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2509" y="3738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2842" y="3749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2109" y="3317"/>
              <a:ext cx="2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30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2855" y="2984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13</a:t>
              </a:r>
              <a:endParaRPr kumimoji="1"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3442" y="3238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531" y="3650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17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308" y="2772"/>
              <a:ext cx="26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32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63" name="Text Box 32"/>
            <p:cNvSpPr txBox="1">
              <a:spLocks noChangeArrowheads="1"/>
            </p:cNvSpPr>
            <p:nvPr/>
          </p:nvSpPr>
          <p:spPr bwMode="auto">
            <a:xfrm>
              <a:off x="3165" y="3317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9</a:t>
              </a:r>
              <a:endParaRPr kumimoji="1" lang="en-US" altLang="zh-CN" sz="18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019520" y="3636351"/>
          <a:ext cx="561719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810"/>
                <a:gridCol w="896644"/>
                <a:gridCol w="2849903"/>
                <a:gridCol w="840833"/>
              </a:tblGrid>
              <a:tr h="389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源点</a:t>
                      </a:r>
                      <a:endParaRPr lang="zh-CN" altLang="en-US" sz="20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终点</a:t>
                      </a:r>
                      <a:endParaRPr lang="zh-CN" altLang="en-US" sz="20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最短路径</a:t>
                      </a:r>
                      <a:endParaRPr lang="zh-CN" altLang="en-US" sz="20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endParaRPr lang="zh-CN" altLang="en-US" sz="20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</a:t>
                      </a:r>
                      <a:r>
                        <a:rPr lang="en-US" altLang="zh-CN" sz="20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6&gt;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单源最短路径长度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426766" y="1016318"/>
            <a:ext cx="10986255" cy="37856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按路径长度递增次序产生最短路径算法：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把顶点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分成两组：</a:t>
            </a:r>
            <a:endParaRPr kumimoji="1" lang="zh-C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已求出最短路径的顶点的集合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V-S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尚未确定最短路径的顶点集合</a:t>
            </a:r>
            <a:endParaRPr kumimoji="1" lang="zh-C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将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中顶点按最短路径递增的次序加入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kumimoji="1" lang="zh-C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保证：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从源点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中各顶点的最短路径长度都不大于从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中任何顶点的最短路径长度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每个顶点对应一个距离值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中顶点：从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到此顶点的最短路径长度                  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中顶点：从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到此顶点的只包括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中顶点作中间顶点的最短路径长度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可以证明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</a:t>
            </a:r>
            <a:r>
              <a:rPr kumimoji="1"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的最短路径，或是从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的直接路径的权值；或是从</a:t>
            </a: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经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中顶点到</a:t>
            </a:r>
            <a:r>
              <a:rPr kumimoji="1" lang="en-US" altLang="zh-CN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的路径权值之和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kumimoji="1"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反证法可证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）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2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单源最短路径长度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18804" y="934880"/>
            <a:ext cx="11154392" cy="519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设辅助数组</a:t>
            </a:r>
            <a:r>
              <a:rPr kumimoji="1"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表示从源点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到其余各顶点</a:t>
            </a:r>
            <a:r>
              <a:rPr kumimoji="1"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的最短路径长度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71500" lvl="1">
              <a:defRPr/>
            </a:pP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[k] = &lt;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的弧的权值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    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或     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[k] = &lt;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v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vj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的路径长度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&gt; + &lt;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vj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kumimoji="1"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弧的权值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Dijkstra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endParaRPr lang="en-US" altLang="zh-CN" sz="22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1: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S←{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0}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]←cost[1,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 (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=2,...,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2: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选择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使得 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 =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min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{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]│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vi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∈V-S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}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3:  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vj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就是当前求得的一条从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出发的最短路径的终点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4: 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S=S∪{j}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5: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修改从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到顶点集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V-S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上任意一个顶点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vk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可达的最短路径长度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</a:pP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if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]+cost[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j,k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]&lt;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])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ct val="0"/>
              </a:spcBef>
            </a:pP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 = 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dist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[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]+cost[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j,k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       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6: 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返回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重复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共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-1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次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：从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源点</a:t>
            </a:r>
            <a:r>
              <a:rPr kumimoji="1"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到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其余各顶点的最短路径，是依路径长度递增的序列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时间复杂度为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O(</a:t>
            </a:r>
            <a:r>
              <a:rPr kumimoji="1"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254" name="Group 24"/>
          <p:cNvGrpSpPr/>
          <p:nvPr/>
        </p:nvGrpSpPr>
        <p:grpSpPr bwMode="auto">
          <a:xfrm>
            <a:off x="7621721" y="249748"/>
            <a:ext cx="3025959" cy="2233563"/>
            <a:chOff x="2109" y="2764"/>
            <a:chExt cx="1872" cy="1412"/>
          </a:xfrm>
        </p:grpSpPr>
        <p:grpSp>
          <p:nvGrpSpPr>
            <p:cNvPr id="255" name="Group 25"/>
            <p:cNvGrpSpPr/>
            <p:nvPr/>
          </p:nvGrpSpPr>
          <p:grpSpPr bwMode="auto">
            <a:xfrm>
              <a:off x="2314" y="2764"/>
              <a:ext cx="1667" cy="1412"/>
              <a:chOff x="2314" y="2764"/>
              <a:chExt cx="1667" cy="1412"/>
            </a:xfrm>
          </p:grpSpPr>
          <p:sp>
            <p:nvSpPr>
              <p:cNvPr id="266" name="Oval 26"/>
              <p:cNvSpPr>
                <a:spLocks noChangeArrowheads="1"/>
              </p:cNvSpPr>
              <p:nvPr/>
            </p:nvSpPr>
            <p:spPr bwMode="auto">
              <a:xfrm>
                <a:off x="3229" y="3721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67" name="Oval 27"/>
              <p:cNvSpPr>
                <a:spLocks noChangeArrowheads="1"/>
              </p:cNvSpPr>
              <p:nvPr/>
            </p:nvSpPr>
            <p:spPr bwMode="auto">
              <a:xfrm>
                <a:off x="3217" y="3099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68" name="Oval 28"/>
              <p:cNvSpPr>
                <a:spLocks noChangeArrowheads="1"/>
              </p:cNvSpPr>
              <p:nvPr/>
            </p:nvSpPr>
            <p:spPr bwMode="auto">
              <a:xfrm>
                <a:off x="3803" y="3380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69" name="Oval 29"/>
              <p:cNvSpPr>
                <a:spLocks noChangeArrowheads="1"/>
              </p:cNvSpPr>
              <p:nvPr/>
            </p:nvSpPr>
            <p:spPr bwMode="auto">
              <a:xfrm>
                <a:off x="2454" y="3998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70" name="Oval 30"/>
              <p:cNvSpPr>
                <a:spLocks noChangeArrowheads="1"/>
              </p:cNvSpPr>
              <p:nvPr/>
            </p:nvSpPr>
            <p:spPr bwMode="auto">
              <a:xfrm>
                <a:off x="2454" y="3586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71" name="Oval 31"/>
              <p:cNvSpPr>
                <a:spLocks noChangeArrowheads="1"/>
              </p:cNvSpPr>
              <p:nvPr/>
            </p:nvSpPr>
            <p:spPr bwMode="auto">
              <a:xfrm>
                <a:off x="2454" y="3175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72" name="Oval 32"/>
              <p:cNvSpPr>
                <a:spLocks noChangeArrowheads="1"/>
              </p:cNvSpPr>
              <p:nvPr/>
            </p:nvSpPr>
            <p:spPr bwMode="auto">
              <a:xfrm>
                <a:off x="2454" y="2764"/>
                <a:ext cx="178" cy="17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FF"/>
                  </a:buClr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6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kumimoji="1" lang="en-US" altLang="zh-CN" sz="1600" b="0" dirty="0">
                    <a:solidFill>
                      <a:srgbClr val="000000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0</a:t>
                </a:r>
                <a:endPara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73" name="Line 33"/>
              <p:cNvSpPr>
                <a:spLocks noChangeShapeType="1"/>
              </p:cNvSpPr>
              <p:nvPr/>
            </p:nvSpPr>
            <p:spPr bwMode="auto">
              <a:xfrm>
                <a:off x="2545" y="2944"/>
                <a:ext cx="0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Line 34"/>
              <p:cNvSpPr>
                <a:spLocks noChangeShapeType="1"/>
              </p:cNvSpPr>
              <p:nvPr/>
            </p:nvSpPr>
            <p:spPr bwMode="auto">
              <a:xfrm flipH="1">
                <a:off x="2545" y="3366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Line 35"/>
              <p:cNvSpPr>
                <a:spLocks noChangeShapeType="1"/>
              </p:cNvSpPr>
              <p:nvPr/>
            </p:nvSpPr>
            <p:spPr bwMode="auto">
              <a:xfrm>
                <a:off x="2545" y="3777"/>
                <a:ext cx="0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Line 36"/>
              <p:cNvSpPr>
                <a:spLocks noChangeShapeType="1"/>
              </p:cNvSpPr>
              <p:nvPr/>
            </p:nvSpPr>
            <p:spPr bwMode="auto">
              <a:xfrm>
                <a:off x="2623" y="2878"/>
                <a:ext cx="622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Line 37"/>
              <p:cNvSpPr>
                <a:spLocks noChangeShapeType="1"/>
              </p:cNvSpPr>
              <p:nvPr/>
            </p:nvSpPr>
            <p:spPr bwMode="auto">
              <a:xfrm>
                <a:off x="3389" y="3233"/>
                <a:ext cx="434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" name="Line 38"/>
              <p:cNvSpPr>
                <a:spLocks noChangeShapeType="1"/>
              </p:cNvSpPr>
              <p:nvPr/>
            </p:nvSpPr>
            <p:spPr bwMode="auto">
              <a:xfrm flipV="1">
                <a:off x="2623" y="3844"/>
                <a:ext cx="611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9" name="Line 39"/>
              <p:cNvSpPr>
                <a:spLocks noChangeShapeType="1"/>
              </p:cNvSpPr>
              <p:nvPr/>
            </p:nvSpPr>
            <p:spPr bwMode="auto">
              <a:xfrm flipV="1">
                <a:off x="3400" y="3555"/>
                <a:ext cx="467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Line 40"/>
              <p:cNvSpPr>
                <a:spLocks noChangeShapeType="1"/>
              </p:cNvSpPr>
              <p:nvPr/>
            </p:nvSpPr>
            <p:spPr bwMode="auto">
              <a:xfrm>
                <a:off x="3312" y="3277"/>
                <a:ext cx="0" cy="4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Freeform 41"/>
              <p:cNvSpPr/>
              <p:nvPr/>
            </p:nvSpPr>
            <p:spPr bwMode="auto">
              <a:xfrm>
                <a:off x="2314" y="2900"/>
                <a:ext cx="153" cy="1144"/>
              </a:xfrm>
              <a:custGeom>
                <a:avLst/>
                <a:gdLst>
                  <a:gd name="T0" fmla="*/ 153 w 153"/>
                  <a:gd name="T1" fmla="*/ 0 h 1144"/>
                  <a:gd name="T2" fmla="*/ 31 w 153"/>
                  <a:gd name="T3" fmla="*/ 278 h 1144"/>
                  <a:gd name="T4" fmla="*/ 20 w 153"/>
                  <a:gd name="T5" fmla="*/ 744 h 1144"/>
                  <a:gd name="T6" fmla="*/ 153 w 153"/>
                  <a:gd name="T7" fmla="*/ 1144 h 1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1144"/>
                  <a:gd name="T14" fmla="*/ 153 w 153"/>
                  <a:gd name="T15" fmla="*/ 1144 h 1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1144">
                    <a:moveTo>
                      <a:pt x="153" y="0"/>
                    </a:moveTo>
                    <a:cubicBezTo>
                      <a:pt x="103" y="77"/>
                      <a:pt x="53" y="154"/>
                      <a:pt x="31" y="278"/>
                    </a:cubicBezTo>
                    <a:cubicBezTo>
                      <a:pt x="9" y="402"/>
                      <a:pt x="0" y="600"/>
                      <a:pt x="20" y="744"/>
                    </a:cubicBezTo>
                    <a:cubicBezTo>
                      <a:pt x="40" y="888"/>
                      <a:pt x="134" y="1077"/>
                      <a:pt x="153" y="114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2" name="Freeform 42"/>
              <p:cNvSpPr/>
              <p:nvPr/>
            </p:nvSpPr>
            <p:spPr bwMode="auto">
              <a:xfrm>
                <a:off x="2623" y="2787"/>
                <a:ext cx="1266" cy="602"/>
              </a:xfrm>
              <a:custGeom>
                <a:avLst/>
                <a:gdLst>
                  <a:gd name="T0" fmla="*/ 0 w 1266"/>
                  <a:gd name="T1" fmla="*/ 24 h 602"/>
                  <a:gd name="T2" fmla="*/ 288 w 1266"/>
                  <a:gd name="T3" fmla="*/ 35 h 602"/>
                  <a:gd name="T4" fmla="*/ 844 w 1266"/>
                  <a:gd name="T5" fmla="*/ 235 h 602"/>
                  <a:gd name="T6" fmla="*/ 1266 w 1266"/>
                  <a:gd name="T7" fmla="*/ 602 h 6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66"/>
                  <a:gd name="T13" fmla="*/ 0 h 602"/>
                  <a:gd name="T14" fmla="*/ 1266 w 1266"/>
                  <a:gd name="T15" fmla="*/ 602 h 6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66" h="602">
                    <a:moveTo>
                      <a:pt x="0" y="24"/>
                    </a:moveTo>
                    <a:cubicBezTo>
                      <a:pt x="73" y="12"/>
                      <a:pt x="147" y="0"/>
                      <a:pt x="288" y="35"/>
                    </a:cubicBezTo>
                    <a:cubicBezTo>
                      <a:pt x="429" y="70"/>
                      <a:pt x="681" y="140"/>
                      <a:pt x="844" y="235"/>
                    </a:cubicBezTo>
                    <a:cubicBezTo>
                      <a:pt x="1007" y="330"/>
                      <a:pt x="1136" y="466"/>
                      <a:pt x="1266" y="60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2536" y="2914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8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2536" y="3329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2524" y="3738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6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59" name="Text Box 46"/>
            <p:cNvSpPr txBox="1">
              <a:spLocks noChangeArrowheads="1"/>
            </p:cNvSpPr>
            <p:nvPr/>
          </p:nvSpPr>
          <p:spPr bwMode="auto">
            <a:xfrm>
              <a:off x="2857" y="3748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0" name="Text Box 47"/>
            <p:cNvSpPr txBox="1">
              <a:spLocks noChangeArrowheads="1"/>
            </p:cNvSpPr>
            <p:nvPr/>
          </p:nvSpPr>
          <p:spPr bwMode="auto">
            <a:xfrm>
              <a:off x="2109" y="3317"/>
              <a:ext cx="276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30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1" name="Text Box 48"/>
            <p:cNvSpPr txBox="1">
              <a:spLocks noChangeArrowheads="1"/>
            </p:cNvSpPr>
            <p:nvPr/>
          </p:nvSpPr>
          <p:spPr bwMode="auto">
            <a:xfrm>
              <a:off x="2881" y="2983"/>
              <a:ext cx="22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 dirty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13</a:t>
              </a:r>
              <a:endParaRPr kumimoji="1" lang="en-US" altLang="zh-CN" sz="1600" b="0" dirty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2" name="Text Box 49"/>
            <p:cNvSpPr txBox="1">
              <a:spLocks noChangeArrowheads="1"/>
            </p:cNvSpPr>
            <p:nvPr/>
          </p:nvSpPr>
          <p:spPr bwMode="auto">
            <a:xfrm>
              <a:off x="3458" y="3237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7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3557" y="3652"/>
              <a:ext cx="22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17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3334" y="2772"/>
              <a:ext cx="22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32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3181" y="3317"/>
              <a:ext cx="16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FF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9</a:t>
              </a:r>
              <a:endParaRPr kumimoji="1" lang="en-US" altLang="zh-CN" sz="1600" b="0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aphicFrame>
        <p:nvGraphicFramePr>
          <p:cNvPr id="283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5369" y="832253"/>
          <a:ext cx="1301382" cy="512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包装程序外壳对象" showAsIcon="1" r:id="rId2" imgW="2952750" imgH="771525" progId="Package">
                  <p:embed/>
                </p:oleObj>
              </mc:Choice>
              <mc:Fallback>
                <p:oleObj name="包装程序外壳对象" showAsIcon="1" r:id="rId2" imgW="2952750" imgH="771525" progId="Package">
                  <p:embed/>
                  <p:pic>
                    <p:nvPicPr>
                      <p:cNvPr id="0" name="Object 2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69" y="832253"/>
                        <a:ext cx="1301382" cy="512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528965" y="2611441"/>
              <a:ext cx="10677151" cy="3822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073"/>
                    <a:gridCol w="1191544"/>
                    <a:gridCol w="1369803"/>
                    <a:gridCol w="1407334"/>
                    <a:gridCol w="1623125"/>
                    <a:gridCol w="1903956"/>
                    <a:gridCol w="2494316"/>
                  </a:tblGrid>
                  <a:tr h="3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终点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v0</a:t>
                          </a: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到各顶点的最短路径长度</a:t>
                          </a:r>
                          <a:r>
                            <a:rPr lang="en-US" altLang="zh-CN" sz="1800" b="0" dirty="0" err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dist</a:t>
                          </a: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在每一步的状态值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v3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v4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v6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v5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V1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&lt;v0,v1&gt;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V2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V3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V4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&lt;v0,v4&gt;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2679D9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V5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2679D9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dirty="0" smtClean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0" dirty="0" smtClean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V6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0" dirty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en-US" altLang="zh-CN" sz="18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i="0" dirty="0" smtClean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00" b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</m:oMath>
                            </m:oMathPara>
                          </a14:m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,v6&gt;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,v6&gt;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528965" y="2611441"/>
              <a:ext cx="10677151" cy="38224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073"/>
                    <a:gridCol w="1191544"/>
                    <a:gridCol w="1369803"/>
                    <a:gridCol w="1407334"/>
                    <a:gridCol w="1623125"/>
                    <a:gridCol w="1903956"/>
                    <a:gridCol w="2494316"/>
                  </a:tblGrid>
                  <a:tr h="3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终点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从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v0</a:t>
                          </a: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到各顶点的最短路径长度</a:t>
                          </a:r>
                          <a:r>
                            <a:rPr lang="en-US" altLang="zh-CN" sz="1800" b="0" dirty="0" err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dist</a:t>
                          </a: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在每一步的状态值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v3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v4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v6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选中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v5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V1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&lt;v0,v1&gt;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V2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340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V3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53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V4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&lt;v0,v4&gt;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53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V5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5537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V6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,v6&gt;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,v6&gt;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US" altLang="zh-CN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&lt;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0,</a:t>
                          </a:r>
                          <a:r>
                            <a:rPr lang="en-US" altLang="zh-CN" sz="1800" b="0" i="1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 v</a:t>
                          </a:r>
                          <a:r>
                            <a:rPr lang="en-US" altLang="zh-CN" sz="1800" b="0" dirty="0">
                              <a:solidFill>
                                <a:srgbClr val="2679D9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1800" b="0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r>
                            <a:rPr lang="en-US" altLang="zh-CN" sz="1800" b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altLang="zh-CN" sz="1800" b="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&gt;</a:t>
                          </a: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zh-CN" altLang="en-US" sz="1800" b="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28965" y="1751791"/>
          <a:ext cx="589847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309"/>
                <a:gridCol w="737309"/>
                <a:gridCol w="737309"/>
                <a:gridCol w="737309"/>
                <a:gridCol w="737309"/>
                <a:gridCol w="737309"/>
                <a:gridCol w="737309"/>
                <a:gridCol w="737309"/>
              </a:tblGrid>
              <a:tr h="300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顶点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前驱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 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1595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rgbClr val="660033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08705" y="855127"/>
            <a:ext cx="5606355" cy="412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b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完全图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completed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en-US" altLang="zh-CN" b="1" dirty="0">
              <a:ln>
                <a:solidFill>
                  <a:srgbClr val="2679D9"/>
                </a:solidFill>
              </a:ln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无向图，边的取值范围：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0~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-1)/2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-1)/2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条边的无向图称为完全图</a:t>
            </a:r>
            <a:endParaRPr lang="zh-CN" altLang="en-US" sz="20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有向图，弧的取值范围：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0~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-1)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条弧的有向图称为有向完全图</a:t>
            </a:r>
            <a:endParaRPr lang="zh-CN" altLang="en-US" sz="20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邻接点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adjacent</a:t>
            </a:r>
            <a:r>
              <a:rPr lang="en-US" altLang="zh-CN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无向图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，若边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’)∈E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互为邻接点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相邻接</a:t>
            </a:r>
            <a:endParaRPr lang="zh-CN" altLang="en-US" sz="20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‘)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与顶点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b="1" i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 dirty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相关联</a:t>
            </a:r>
            <a:endParaRPr lang="zh-CN" altLang="en-US" sz="2000" b="1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有向图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，如果边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’&gt;∈E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邻接到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，或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邻接于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endParaRPr lang="en-US" altLang="zh-CN" sz="2000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弧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’&gt;</a:t>
            </a: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与顶点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altLang="zh-CN" sz="2000" b="1" i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b="1" dirty="0">
                <a:ln>
                  <a:solidFill>
                    <a:srgbClr val="2679D9"/>
                  </a:solidFill>
                </a:ln>
                <a:solidFill>
                  <a:srgbClr val="2679D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相关联</a:t>
            </a:r>
            <a:endParaRPr lang="zh-CN" altLang="en-US" sz="2000" b="1" dirty="0">
              <a:ln>
                <a:solidFill>
                  <a:srgbClr val="2679D9"/>
                </a:solidFill>
              </a:ln>
              <a:solidFill>
                <a:srgbClr val="2679D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3235968" y="5017693"/>
          <a:ext cx="1701792" cy="139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2" imgW="2003425" imgH="1644015" progId="Visio.Drawing.11">
                  <p:embed/>
                </p:oleObj>
              </mc:Choice>
              <mc:Fallback>
                <p:oleObj name="Visio" r:id="rId2" imgW="2003425" imgH="164401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968" y="5017693"/>
                        <a:ext cx="1701792" cy="1391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1149888" y="4982410"/>
          <a:ext cx="1594166" cy="142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4" imgW="1797685" imgH="1602740" progId="Visio.Drawing.11">
                  <p:embed/>
                </p:oleObj>
              </mc:Choice>
              <mc:Fallback>
                <p:oleObj name="Visio" r:id="rId4" imgW="1797685" imgH="160274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888" y="4982410"/>
                        <a:ext cx="1594166" cy="1426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5832894" y="911580"/>
            <a:ext cx="5900538" cy="161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度：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相关联的边数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有向图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入度，出度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的度为：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)+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有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个顶点，</a:t>
            </a:r>
            <a:r>
              <a:rPr kumimoji="1"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条边或弧的图，满足以下关系 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7638724" y="2720140"/>
          <a:ext cx="1943752" cy="846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989965" imgH="431800" progId="Equation.3">
                  <p:embed/>
                </p:oleObj>
              </mc:Choice>
              <mc:Fallback>
                <p:oleObj name="" r:id="rId6" imgW="989965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724" y="2720140"/>
                        <a:ext cx="1943752" cy="846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993760" y="4091501"/>
            <a:ext cx="54417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子图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假设有两个图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'=(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包含于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包含于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，则称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的子图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求每对顶点之间的最短路径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104" name="灯片编号占位符 4"/>
          <p:cNvSpPr txBox="1">
            <a:spLocks noGrp="1"/>
          </p:cNvSpPr>
          <p:nvPr/>
        </p:nvSpPr>
        <p:spPr bwMode="auto">
          <a:xfrm>
            <a:off x="6677487" y="586666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6187A2E-826B-4E25-9DF6-05B813164EB5}" type="slidenum">
              <a:rPr lang="en-US" altLang="zh-CN" sz="1400" b="0">
                <a:solidFill>
                  <a:srgbClr val="666633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</a:fld>
            <a:endParaRPr lang="en-US" altLang="zh-CN" sz="1400" b="0">
              <a:solidFill>
                <a:srgbClr val="666633"/>
              </a:solidFill>
              <a:latin typeface="Garamond" panose="02020404030301010803" pitchFamily="18" charset="0"/>
              <a:sym typeface="Wingdings" panose="05000000000000000000" pitchFamily="2" charset="2"/>
            </a:endParaRPr>
          </a:p>
        </p:txBody>
      </p:sp>
      <p:sp>
        <p:nvSpPr>
          <p:cNvPr id="107" name="Rectangle 3"/>
          <p:cNvSpPr>
            <a:spLocks noChangeArrowheads="1"/>
          </p:cNvSpPr>
          <p:nvPr/>
        </p:nvSpPr>
        <p:spPr bwMode="auto">
          <a:xfrm>
            <a:off x="644217" y="1227004"/>
            <a:ext cx="10903566" cy="4559623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弗洛伊德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Floyed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ClrTx/>
              <a:buNone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基本思想：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假设求从顶点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的最短路径，如果从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有弧，则从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存在一条长度为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的路径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用二维数组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的元素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存放从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中间只经过集合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中的顶点的所有可能的路径中，最短长度的路径的长度。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初始化，令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S={}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，于是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cost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进行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次试探：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依次向集合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中加入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，每次加入一个顶点。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S=S∪{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1}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，考虑路径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是否存在，即判别弧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是否存在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如果存在，则比较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的路径长度，取长度最短者为从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的、中间只经过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中的顶点的最短路径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再向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中加入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S=S∪{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2}, 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在路径上再增加一个顶点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9" name="Object 9"/>
          <p:cNvGraphicFramePr>
            <a:graphicFrameLocks noChangeAspect="1"/>
          </p:cNvGraphicFramePr>
          <p:nvPr/>
        </p:nvGraphicFramePr>
        <p:xfrm>
          <a:off x="7720475" y="815235"/>
          <a:ext cx="936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包" r:id="rId2" imgW="554355" imgH="486410" progId="Package">
                  <p:embed/>
                </p:oleObj>
              </mc:Choice>
              <mc:Fallback>
                <p:oleObj name="包" r:id="rId2" imgW="554355" imgH="486410" progId="Packag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475" y="815235"/>
                        <a:ext cx="93662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求每对顶点之间的最短路径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弗洛伊德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Floyed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-205617" y="822325"/>
          <a:ext cx="5966337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2" imgW="5582920" imgH="2286000" progId="Visio.Drawing.11">
                  <p:embed/>
                </p:oleObj>
              </mc:Choice>
              <mc:Fallback>
                <p:oleObj name="Visio" r:id="rId2" imgW="5582920" imgH="2286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5617" y="822325"/>
                        <a:ext cx="5966337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2777551" y="2711711"/>
          <a:ext cx="8815011" cy="3694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55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  <a:gridCol w="665788"/>
              </a:tblGrid>
              <a:tr h="35702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A(0)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A(1)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A(2)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A(3)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37084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7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190500" y="5251450"/>
          <a:ext cx="21923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包装程序外壳对象" showAsIcon="1" r:id="rId4" imgW="1905000" imgH="638175" progId="Package">
                  <p:embed/>
                </p:oleObj>
              </mc:Choice>
              <mc:Fallback>
                <p:oleObj name="包装程序外壳对象" showAsIcon="1" r:id="rId4" imgW="1905000" imgH="638175" progId="Packag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5251450"/>
                        <a:ext cx="219233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本章小结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58812" y="1067435"/>
            <a:ext cx="10852467" cy="28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熟悉图的各种存储结构及其构造算法，了解实际问题的求解效率与采用何种存储结构和算法有密切联系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熟练掌握图的两种搜索路径的遍历：遍历的逻辑定义、深度优先搜索的两种形式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递归和非递归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和广度优先搜索的算法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应用图的遍历算法求解各种简单路径问题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理解和应用各种图的算法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数据结构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structure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/>
          </p:nvPr>
        </p:nvSpPr>
        <p:spPr>
          <a:xfrm>
            <a:off x="938213" y="3700463"/>
            <a:ext cx="2178051" cy="450850"/>
          </a:xfrm>
        </p:spPr>
        <p:txBody>
          <a:bodyPr>
            <a:normAutofit/>
          </a:bodyPr>
          <a:lstStyle/>
          <a:p>
            <a:r>
              <a:rPr lang="zh-CN" altLang="en-US" dirty="0"/>
              <a:t>主讲教师：何波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6"/>
          </p:nvPr>
        </p:nvSpPr>
        <p:spPr>
          <a:xfrm>
            <a:off x="3115809" y="3700236"/>
            <a:ext cx="1465804" cy="450850"/>
          </a:xfrm>
        </p:spPr>
        <p:txBody>
          <a:bodyPr/>
          <a:lstStyle/>
          <a:p>
            <a:r>
              <a:rPr lang="en-US" altLang="zh-CN" sz="1400" dirty="0">
                <a:latin typeface="Arial Narrow" panose="020B0606020202030204" pitchFamily="34" charset="0"/>
              </a:rPr>
              <a:t>Computer Science and Engineering</a:t>
            </a:r>
            <a:endParaRPr lang="zh-CN" altLang="en-US" sz="1400" dirty="0">
              <a:latin typeface="Arial Narrow" panose="020B060602020203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88999" y="350641"/>
            <a:ext cx="2496227" cy="477500"/>
          </a:xfrm>
          <a:prstGeom prst="roundRect">
            <a:avLst>
              <a:gd name="adj" fmla="val 28483"/>
            </a:avLst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2" y="6511797"/>
            <a:ext cx="1403072" cy="2875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9" y="391446"/>
            <a:ext cx="1931598" cy="39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grpSp>
        <p:nvGrpSpPr>
          <p:cNvPr id="13" name="Group 4"/>
          <p:cNvGrpSpPr/>
          <p:nvPr/>
        </p:nvGrpSpPr>
        <p:grpSpPr bwMode="auto">
          <a:xfrm>
            <a:off x="1151978" y="3888634"/>
            <a:ext cx="4207931" cy="1855310"/>
            <a:chOff x="469" y="4"/>
            <a:chExt cx="2329" cy="1044"/>
          </a:xfrm>
        </p:grpSpPr>
        <p:grpSp>
          <p:nvGrpSpPr>
            <p:cNvPr id="15" name="Group 6"/>
            <p:cNvGrpSpPr/>
            <p:nvPr/>
          </p:nvGrpSpPr>
          <p:grpSpPr bwMode="auto">
            <a:xfrm>
              <a:off x="491" y="4"/>
              <a:ext cx="907" cy="620"/>
              <a:chOff x="0" y="0"/>
              <a:chExt cx="907" cy="620"/>
            </a:xfrm>
          </p:grpSpPr>
          <p:sp>
            <p:nvSpPr>
              <p:cNvPr id="25" name="Oval 5"/>
              <p:cNvSpPr>
                <a:spLocks noChangeArrowheads="1"/>
              </p:cNvSpPr>
              <p:nvPr/>
            </p:nvSpPr>
            <p:spPr bwMode="auto">
              <a:xfrm>
                <a:off x="379" y="0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6" name="Oval 6"/>
              <p:cNvSpPr>
                <a:spLocks noChangeArrowheads="1"/>
              </p:cNvSpPr>
              <p:nvPr/>
            </p:nvSpPr>
            <p:spPr bwMode="auto">
              <a:xfrm>
                <a:off x="0" y="398"/>
                <a:ext cx="200" cy="2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7" name="Oval 7"/>
              <p:cNvSpPr>
                <a:spLocks noChangeArrowheads="1"/>
              </p:cNvSpPr>
              <p:nvPr/>
            </p:nvSpPr>
            <p:spPr bwMode="auto">
              <a:xfrm>
                <a:off x="707" y="409"/>
                <a:ext cx="200" cy="2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8" name="Line 8"/>
              <p:cNvSpPr>
                <a:spLocks noChangeShapeType="1"/>
              </p:cNvSpPr>
              <p:nvPr/>
            </p:nvSpPr>
            <p:spPr bwMode="auto">
              <a:xfrm>
                <a:off x="181" y="578"/>
                <a:ext cx="5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Line 9"/>
              <p:cNvSpPr>
                <a:spLocks noChangeShapeType="1"/>
              </p:cNvSpPr>
              <p:nvPr/>
            </p:nvSpPr>
            <p:spPr bwMode="auto">
              <a:xfrm>
                <a:off x="199" y="496"/>
                <a:ext cx="5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Line 10"/>
              <p:cNvSpPr>
                <a:spLocks noChangeShapeType="1"/>
              </p:cNvSpPr>
              <p:nvPr/>
            </p:nvSpPr>
            <p:spPr bwMode="auto">
              <a:xfrm flipV="1">
                <a:off x="126" y="145"/>
                <a:ext cx="255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Line 11"/>
              <p:cNvSpPr>
                <a:spLocks noChangeShapeType="1"/>
              </p:cNvSpPr>
              <p:nvPr/>
            </p:nvSpPr>
            <p:spPr bwMode="auto">
              <a:xfrm flipV="1">
                <a:off x="167" y="185"/>
                <a:ext cx="255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Line 12"/>
              <p:cNvSpPr>
                <a:spLocks noChangeShapeType="1"/>
              </p:cNvSpPr>
              <p:nvPr/>
            </p:nvSpPr>
            <p:spPr bwMode="auto">
              <a:xfrm>
                <a:off x="515" y="200"/>
                <a:ext cx="20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Line 13"/>
              <p:cNvSpPr>
                <a:spLocks noChangeShapeType="1"/>
              </p:cNvSpPr>
              <p:nvPr/>
            </p:nvSpPr>
            <p:spPr bwMode="auto">
              <a:xfrm>
                <a:off x="578" y="152"/>
                <a:ext cx="20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 bwMode="auto">
            <a:xfrm>
              <a:off x="1835" y="4"/>
              <a:ext cx="907" cy="620"/>
              <a:chOff x="-296" y="4"/>
              <a:chExt cx="907" cy="620"/>
            </a:xfrm>
          </p:grpSpPr>
          <p:sp>
            <p:nvSpPr>
              <p:cNvPr id="19" name="Oval 15"/>
              <p:cNvSpPr>
                <a:spLocks noChangeArrowheads="1"/>
              </p:cNvSpPr>
              <p:nvPr/>
            </p:nvSpPr>
            <p:spPr bwMode="auto">
              <a:xfrm>
                <a:off x="85" y="4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-296" y="401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auto">
              <a:xfrm>
                <a:off x="411" y="412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-108" y="500"/>
                <a:ext cx="5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 flipV="1">
                <a:off x="-170" y="149"/>
                <a:ext cx="255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282" y="156"/>
                <a:ext cx="20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469" y="744"/>
              <a:ext cx="937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有向完全图</a:t>
              </a:r>
              <a:endPara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1890" y="717"/>
              <a:ext cx="90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无向完全图</a:t>
              </a:r>
              <a:endPara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34" name="Group 25"/>
          <p:cNvGrpSpPr/>
          <p:nvPr/>
        </p:nvGrpSpPr>
        <p:grpSpPr bwMode="auto">
          <a:xfrm>
            <a:off x="654279" y="1306805"/>
            <a:ext cx="5326404" cy="1664352"/>
            <a:chOff x="190" y="241"/>
            <a:chExt cx="3302" cy="1022"/>
          </a:xfrm>
        </p:grpSpPr>
        <p:grpSp>
          <p:nvGrpSpPr>
            <p:cNvPr id="35" name="Group 26"/>
            <p:cNvGrpSpPr/>
            <p:nvPr/>
          </p:nvGrpSpPr>
          <p:grpSpPr bwMode="auto">
            <a:xfrm>
              <a:off x="2333" y="241"/>
              <a:ext cx="1159" cy="677"/>
              <a:chOff x="-367" y="94"/>
              <a:chExt cx="1159" cy="677"/>
            </a:xfrm>
          </p:grpSpPr>
          <p:sp>
            <p:nvSpPr>
              <p:cNvPr id="54" name="Oval 25"/>
              <p:cNvSpPr>
                <a:spLocks noChangeArrowheads="1"/>
              </p:cNvSpPr>
              <p:nvPr/>
            </p:nvSpPr>
            <p:spPr bwMode="auto">
              <a:xfrm>
                <a:off x="-367" y="528"/>
                <a:ext cx="200" cy="2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57" name="Oval 26"/>
              <p:cNvSpPr>
                <a:spLocks noChangeArrowheads="1"/>
              </p:cNvSpPr>
              <p:nvPr/>
            </p:nvSpPr>
            <p:spPr bwMode="auto">
              <a:xfrm>
                <a:off x="92" y="94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58" name="Oval 27"/>
              <p:cNvSpPr>
                <a:spLocks noChangeArrowheads="1"/>
              </p:cNvSpPr>
              <p:nvPr/>
            </p:nvSpPr>
            <p:spPr bwMode="auto">
              <a:xfrm>
                <a:off x="592" y="558"/>
                <a:ext cx="200" cy="21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 flipH="1">
                <a:off x="-159" y="683"/>
                <a:ext cx="75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29"/>
              <p:cNvSpPr>
                <a:spLocks noChangeShapeType="1"/>
              </p:cNvSpPr>
              <p:nvPr/>
            </p:nvSpPr>
            <p:spPr bwMode="auto">
              <a:xfrm flipV="1">
                <a:off x="-171" y="295"/>
                <a:ext cx="323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30"/>
              <p:cNvSpPr>
                <a:spLocks noChangeShapeType="1"/>
              </p:cNvSpPr>
              <p:nvPr/>
            </p:nvSpPr>
            <p:spPr bwMode="auto">
              <a:xfrm>
                <a:off x="296" y="250"/>
                <a:ext cx="345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3"/>
            <p:cNvGrpSpPr/>
            <p:nvPr/>
          </p:nvGrpSpPr>
          <p:grpSpPr bwMode="auto">
            <a:xfrm>
              <a:off x="190" y="258"/>
              <a:ext cx="1933" cy="1005"/>
              <a:chOff x="190" y="258"/>
              <a:chExt cx="1933" cy="1005"/>
            </a:xfrm>
          </p:grpSpPr>
          <p:grpSp>
            <p:nvGrpSpPr>
              <p:cNvPr id="38" name="Group 34"/>
              <p:cNvGrpSpPr/>
              <p:nvPr/>
            </p:nvGrpSpPr>
            <p:grpSpPr bwMode="auto">
              <a:xfrm>
                <a:off x="190" y="258"/>
                <a:ext cx="1933" cy="677"/>
                <a:chOff x="190" y="258"/>
                <a:chExt cx="1933" cy="677"/>
              </a:xfrm>
            </p:grpSpPr>
            <p:sp>
              <p:nvSpPr>
                <p:cNvPr id="41" name="Oval 34"/>
                <p:cNvSpPr>
                  <a:spLocks noChangeArrowheads="1"/>
                </p:cNvSpPr>
                <p:nvPr/>
              </p:nvSpPr>
              <p:spPr bwMode="auto">
                <a:xfrm>
                  <a:off x="527" y="258"/>
                  <a:ext cx="200" cy="21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2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2" name="Oval 35"/>
                <p:cNvSpPr>
                  <a:spLocks noChangeArrowheads="1"/>
                </p:cNvSpPr>
                <p:nvPr/>
              </p:nvSpPr>
              <p:spPr bwMode="auto">
                <a:xfrm>
                  <a:off x="975" y="258"/>
                  <a:ext cx="200" cy="21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4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3" name="Oval 36"/>
                <p:cNvSpPr>
                  <a:spLocks noChangeArrowheads="1"/>
                </p:cNvSpPr>
                <p:nvPr/>
              </p:nvSpPr>
              <p:spPr bwMode="auto">
                <a:xfrm>
                  <a:off x="1423" y="258"/>
                  <a:ext cx="200" cy="21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5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4" name="Oval 37"/>
                <p:cNvSpPr>
                  <a:spLocks noChangeArrowheads="1"/>
                </p:cNvSpPr>
                <p:nvPr/>
              </p:nvSpPr>
              <p:spPr bwMode="auto">
                <a:xfrm>
                  <a:off x="190" y="723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1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5" name="Oval 38"/>
                <p:cNvSpPr>
                  <a:spLocks noChangeArrowheads="1"/>
                </p:cNvSpPr>
                <p:nvPr/>
              </p:nvSpPr>
              <p:spPr bwMode="auto">
                <a:xfrm>
                  <a:off x="975" y="723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3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6" name="Oval 39"/>
                <p:cNvSpPr>
                  <a:spLocks noChangeArrowheads="1"/>
                </p:cNvSpPr>
                <p:nvPr/>
              </p:nvSpPr>
              <p:spPr bwMode="auto">
                <a:xfrm>
                  <a:off x="1923" y="723"/>
                  <a:ext cx="200" cy="21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kumimoji="1" lang="en-US" altLang="zh-CN" sz="20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6</a:t>
                  </a:r>
                  <a:endPara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47" name="Line 40"/>
                <p:cNvSpPr>
                  <a:spLocks noChangeShapeType="1"/>
                </p:cNvSpPr>
                <p:nvPr/>
              </p:nvSpPr>
              <p:spPr bwMode="auto">
                <a:xfrm>
                  <a:off x="727" y="370"/>
                  <a:ext cx="24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Line 41"/>
                <p:cNvSpPr>
                  <a:spLocks noChangeShapeType="1"/>
                </p:cNvSpPr>
                <p:nvPr/>
              </p:nvSpPr>
              <p:spPr bwMode="auto">
                <a:xfrm>
                  <a:off x="671" y="436"/>
                  <a:ext cx="334" cy="3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72" y="847"/>
                  <a:ext cx="75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160" y="459"/>
                  <a:ext cx="323" cy="3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Line 44"/>
                <p:cNvSpPr>
                  <a:spLocks noChangeShapeType="1"/>
                </p:cNvSpPr>
                <p:nvPr/>
              </p:nvSpPr>
              <p:spPr bwMode="auto">
                <a:xfrm>
                  <a:off x="1627" y="414"/>
                  <a:ext cx="345" cy="3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Freeform 45"/>
                <p:cNvSpPr/>
                <p:nvPr/>
              </p:nvSpPr>
              <p:spPr bwMode="auto">
                <a:xfrm>
                  <a:off x="339" y="436"/>
                  <a:ext cx="223" cy="298"/>
                </a:xfrm>
                <a:custGeom>
                  <a:avLst/>
                  <a:gdLst>
                    <a:gd name="T0" fmla="*/ 222 w 222"/>
                    <a:gd name="T1" fmla="*/ 0 h 300"/>
                    <a:gd name="T2" fmla="*/ 67 w 222"/>
                    <a:gd name="T3" fmla="*/ 89 h 300"/>
                    <a:gd name="T4" fmla="*/ 0 w 222"/>
                    <a:gd name="T5" fmla="*/ 300 h 300"/>
                    <a:gd name="T6" fmla="*/ 0 60000 65536"/>
                    <a:gd name="T7" fmla="*/ 0 60000 65536"/>
                    <a:gd name="T8" fmla="*/ 0 60000 65536"/>
                    <a:gd name="T9" fmla="*/ 0 w 222"/>
                    <a:gd name="T10" fmla="*/ 0 h 300"/>
                    <a:gd name="T11" fmla="*/ 222 w 222"/>
                    <a:gd name="T12" fmla="*/ 300 h 3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2" h="300">
                      <a:moveTo>
                        <a:pt x="222" y="0"/>
                      </a:moveTo>
                      <a:cubicBezTo>
                        <a:pt x="163" y="19"/>
                        <a:pt x="104" y="39"/>
                        <a:pt x="67" y="89"/>
                      </a:cubicBezTo>
                      <a:cubicBezTo>
                        <a:pt x="30" y="139"/>
                        <a:pt x="6" y="270"/>
                        <a:pt x="0" y="30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endParaRPr kumimoji="1" lang="zh-CN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53" name="Freeform 46"/>
                <p:cNvSpPr/>
                <p:nvPr/>
              </p:nvSpPr>
              <p:spPr bwMode="auto">
                <a:xfrm>
                  <a:off x="383" y="458"/>
                  <a:ext cx="211" cy="310"/>
                </a:xfrm>
                <a:custGeom>
                  <a:avLst/>
                  <a:gdLst>
                    <a:gd name="T0" fmla="*/ 0 w 211"/>
                    <a:gd name="T1" fmla="*/ 312 h 312"/>
                    <a:gd name="T2" fmla="*/ 155 w 211"/>
                    <a:gd name="T3" fmla="*/ 223 h 312"/>
                    <a:gd name="T4" fmla="*/ 211 w 211"/>
                    <a:gd name="T5" fmla="*/ 0 h 312"/>
                    <a:gd name="T6" fmla="*/ 0 60000 65536"/>
                    <a:gd name="T7" fmla="*/ 0 60000 65536"/>
                    <a:gd name="T8" fmla="*/ 0 60000 65536"/>
                    <a:gd name="T9" fmla="*/ 0 w 211"/>
                    <a:gd name="T10" fmla="*/ 0 h 312"/>
                    <a:gd name="T11" fmla="*/ 211 w 211"/>
                    <a:gd name="T12" fmla="*/ 312 h 3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1" h="312">
                      <a:moveTo>
                        <a:pt x="0" y="312"/>
                      </a:moveTo>
                      <a:cubicBezTo>
                        <a:pt x="60" y="293"/>
                        <a:pt x="120" y="275"/>
                        <a:pt x="155" y="223"/>
                      </a:cubicBezTo>
                      <a:cubicBezTo>
                        <a:pt x="190" y="171"/>
                        <a:pt x="207" y="31"/>
                        <a:pt x="211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endParaRPr kumimoji="1" lang="zh-CN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</p:txBody>
            </p:sp>
          </p:grpSp>
          <p:sp>
            <p:nvSpPr>
              <p:cNvPr id="39" name="Text Box 47"/>
              <p:cNvSpPr txBox="1">
                <a:spLocks noChangeArrowheads="1"/>
              </p:cNvSpPr>
              <p:nvPr/>
            </p:nvSpPr>
            <p:spPr bwMode="auto">
              <a:xfrm>
                <a:off x="908" y="989"/>
                <a:ext cx="127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kumimoji="1" lang="zh-CN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37" name="Text Box 48"/>
            <p:cNvSpPr txBox="1">
              <a:spLocks noChangeArrowheads="1"/>
            </p:cNvSpPr>
            <p:nvPr/>
          </p:nvSpPr>
          <p:spPr bwMode="auto">
            <a:xfrm>
              <a:off x="1469" y="989"/>
              <a:ext cx="86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图与子图</a:t>
              </a:r>
              <a:endPara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62" name="Group 51"/>
          <p:cNvGrpSpPr/>
          <p:nvPr/>
        </p:nvGrpSpPr>
        <p:grpSpPr bwMode="auto">
          <a:xfrm>
            <a:off x="6708859" y="3578557"/>
            <a:ext cx="4063763" cy="2354032"/>
            <a:chOff x="142" y="258"/>
            <a:chExt cx="2171" cy="1313"/>
          </a:xfrm>
        </p:grpSpPr>
        <p:grpSp>
          <p:nvGrpSpPr>
            <p:cNvPr id="65" name="Group 53"/>
            <p:cNvGrpSpPr/>
            <p:nvPr/>
          </p:nvGrpSpPr>
          <p:grpSpPr bwMode="auto">
            <a:xfrm>
              <a:off x="191" y="258"/>
              <a:ext cx="1934" cy="675"/>
              <a:chOff x="191" y="258"/>
              <a:chExt cx="1934" cy="675"/>
            </a:xfrm>
          </p:grpSpPr>
          <p:sp>
            <p:nvSpPr>
              <p:cNvPr id="68" name="Oval 53"/>
              <p:cNvSpPr>
                <a:spLocks noChangeArrowheads="1"/>
              </p:cNvSpPr>
              <p:nvPr/>
            </p:nvSpPr>
            <p:spPr bwMode="auto">
              <a:xfrm>
                <a:off x="527" y="258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9" name="Oval 54"/>
              <p:cNvSpPr>
                <a:spLocks noChangeArrowheads="1"/>
              </p:cNvSpPr>
              <p:nvPr/>
            </p:nvSpPr>
            <p:spPr bwMode="auto">
              <a:xfrm>
                <a:off x="975" y="258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0" name="Oval 55"/>
              <p:cNvSpPr>
                <a:spLocks noChangeArrowheads="1"/>
              </p:cNvSpPr>
              <p:nvPr/>
            </p:nvSpPr>
            <p:spPr bwMode="auto">
              <a:xfrm>
                <a:off x="1423" y="258"/>
                <a:ext cx="201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1" name="Oval 56"/>
              <p:cNvSpPr>
                <a:spLocks noChangeArrowheads="1"/>
              </p:cNvSpPr>
              <p:nvPr/>
            </p:nvSpPr>
            <p:spPr bwMode="auto">
              <a:xfrm>
                <a:off x="191" y="721"/>
                <a:ext cx="201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2" name="Oval 57"/>
              <p:cNvSpPr>
                <a:spLocks noChangeArrowheads="1"/>
              </p:cNvSpPr>
              <p:nvPr/>
            </p:nvSpPr>
            <p:spPr bwMode="auto">
              <a:xfrm>
                <a:off x="975" y="721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3" name="Oval 58"/>
              <p:cNvSpPr>
                <a:spLocks noChangeArrowheads="1"/>
              </p:cNvSpPr>
              <p:nvPr/>
            </p:nvSpPr>
            <p:spPr bwMode="auto">
              <a:xfrm>
                <a:off x="1925" y="721"/>
                <a:ext cx="200" cy="21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74" name="Line 59"/>
              <p:cNvSpPr>
                <a:spLocks noChangeShapeType="1"/>
              </p:cNvSpPr>
              <p:nvPr/>
            </p:nvSpPr>
            <p:spPr bwMode="auto">
              <a:xfrm>
                <a:off x="727" y="370"/>
                <a:ext cx="24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>
                <a:off x="671" y="436"/>
                <a:ext cx="334" cy="3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Line 61"/>
              <p:cNvSpPr>
                <a:spLocks noChangeShapeType="1"/>
              </p:cNvSpPr>
              <p:nvPr/>
            </p:nvSpPr>
            <p:spPr bwMode="auto">
              <a:xfrm flipH="1">
                <a:off x="1172" y="847"/>
                <a:ext cx="75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Line 62"/>
              <p:cNvSpPr>
                <a:spLocks noChangeShapeType="1"/>
              </p:cNvSpPr>
              <p:nvPr/>
            </p:nvSpPr>
            <p:spPr bwMode="auto">
              <a:xfrm flipV="1">
                <a:off x="1160" y="459"/>
                <a:ext cx="323" cy="3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Line 63"/>
              <p:cNvSpPr>
                <a:spLocks noChangeShapeType="1"/>
              </p:cNvSpPr>
              <p:nvPr/>
            </p:nvSpPr>
            <p:spPr bwMode="auto">
              <a:xfrm>
                <a:off x="1627" y="414"/>
                <a:ext cx="345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64"/>
              <p:cNvSpPr/>
              <p:nvPr/>
            </p:nvSpPr>
            <p:spPr bwMode="auto">
              <a:xfrm>
                <a:off x="338" y="436"/>
                <a:ext cx="222" cy="302"/>
              </a:xfrm>
              <a:custGeom>
                <a:avLst/>
                <a:gdLst>
                  <a:gd name="T0" fmla="*/ 222 w 222"/>
                  <a:gd name="T1" fmla="*/ 0 h 300"/>
                  <a:gd name="T2" fmla="*/ 67 w 222"/>
                  <a:gd name="T3" fmla="*/ 89 h 300"/>
                  <a:gd name="T4" fmla="*/ 0 w 222"/>
                  <a:gd name="T5" fmla="*/ 300 h 300"/>
                  <a:gd name="T6" fmla="*/ 0 60000 65536"/>
                  <a:gd name="T7" fmla="*/ 0 60000 65536"/>
                  <a:gd name="T8" fmla="*/ 0 60000 65536"/>
                  <a:gd name="T9" fmla="*/ 0 w 222"/>
                  <a:gd name="T10" fmla="*/ 0 h 300"/>
                  <a:gd name="T11" fmla="*/ 222 w 222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" h="300">
                    <a:moveTo>
                      <a:pt x="222" y="0"/>
                    </a:moveTo>
                    <a:cubicBezTo>
                      <a:pt x="163" y="19"/>
                      <a:pt x="104" y="39"/>
                      <a:pt x="67" y="89"/>
                    </a:cubicBezTo>
                    <a:cubicBezTo>
                      <a:pt x="30" y="139"/>
                      <a:pt x="6" y="270"/>
                      <a:pt x="0" y="30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kumimoji="1" lang="zh-CN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0" name="Freeform 65"/>
              <p:cNvSpPr/>
              <p:nvPr/>
            </p:nvSpPr>
            <p:spPr bwMode="auto">
              <a:xfrm>
                <a:off x="383" y="458"/>
                <a:ext cx="212" cy="314"/>
              </a:xfrm>
              <a:custGeom>
                <a:avLst/>
                <a:gdLst>
                  <a:gd name="T0" fmla="*/ 0 w 211"/>
                  <a:gd name="T1" fmla="*/ 312 h 312"/>
                  <a:gd name="T2" fmla="*/ 155 w 211"/>
                  <a:gd name="T3" fmla="*/ 223 h 312"/>
                  <a:gd name="T4" fmla="*/ 211 w 211"/>
                  <a:gd name="T5" fmla="*/ 0 h 312"/>
                  <a:gd name="T6" fmla="*/ 0 60000 65536"/>
                  <a:gd name="T7" fmla="*/ 0 60000 65536"/>
                  <a:gd name="T8" fmla="*/ 0 60000 65536"/>
                  <a:gd name="T9" fmla="*/ 0 w 211"/>
                  <a:gd name="T10" fmla="*/ 0 h 312"/>
                  <a:gd name="T11" fmla="*/ 211 w 211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1" h="312">
                    <a:moveTo>
                      <a:pt x="0" y="312"/>
                    </a:moveTo>
                    <a:cubicBezTo>
                      <a:pt x="60" y="293"/>
                      <a:pt x="120" y="275"/>
                      <a:pt x="155" y="223"/>
                    </a:cubicBezTo>
                    <a:cubicBezTo>
                      <a:pt x="190" y="171"/>
                      <a:pt x="207" y="31"/>
                      <a:pt x="21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kumimoji="1" lang="zh-CN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p:grpSp>
        <p:sp>
          <p:nvSpPr>
            <p:cNvPr id="64" name="Text Box 67"/>
            <p:cNvSpPr txBox="1">
              <a:spLocks noChangeArrowheads="1"/>
            </p:cNvSpPr>
            <p:nvPr/>
          </p:nvSpPr>
          <p:spPr bwMode="auto">
            <a:xfrm>
              <a:off x="142" y="1050"/>
              <a:ext cx="2171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顶点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入度：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    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出度：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顶点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入度：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    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出度：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81" name="Group 70"/>
          <p:cNvGrpSpPr/>
          <p:nvPr/>
        </p:nvGrpSpPr>
        <p:grpSpPr bwMode="auto">
          <a:xfrm>
            <a:off x="7616713" y="1185964"/>
            <a:ext cx="3522633" cy="1878178"/>
            <a:chOff x="226" y="258"/>
            <a:chExt cx="1905" cy="1074"/>
          </a:xfrm>
        </p:grpSpPr>
        <p:grpSp>
          <p:nvGrpSpPr>
            <p:cNvPr id="82" name="Group 71"/>
            <p:cNvGrpSpPr/>
            <p:nvPr/>
          </p:nvGrpSpPr>
          <p:grpSpPr bwMode="auto">
            <a:xfrm>
              <a:off x="290" y="258"/>
              <a:ext cx="1629" cy="717"/>
              <a:chOff x="290" y="258"/>
              <a:chExt cx="1629" cy="717"/>
            </a:xfrm>
          </p:grpSpPr>
          <p:sp>
            <p:nvSpPr>
              <p:cNvPr id="85" name="Oval 71"/>
              <p:cNvSpPr>
                <a:spLocks noChangeArrowheads="1"/>
              </p:cNvSpPr>
              <p:nvPr/>
            </p:nvSpPr>
            <p:spPr bwMode="auto">
              <a:xfrm>
                <a:off x="472" y="258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6" name="Oval 72"/>
              <p:cNvSpPr>
                <a:spLocks noChangeArrowheads="1"/>
              </p:cNvSpPr>
              <p:nvPr/>
            </p:nvSpPr>
            <p:spPr bwMode="auto">
              <a:xfrm>
                <a:off x="975" y="258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7" name="Oval 73"/>
              <p:cNvSpPr>
                <a:spLocks noChangeArrowheads="1"/>
              </p:cNvSpPr>
              <p:nvPr/>
            </p:nvSpPr>
            <p:spPr bwMode="auto">
              <a:xfrm>
                <a:off x="1423" y="258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7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8" name="Oval 74"/>
              <p:cNvSpPr>
                <a:spLocks noChangeArrowheads="1"/>
              </p:cNvSpPr>
              <p:nvPr/>
            </p:nvSpPr>
            <p:spPr bwMode="auto">
              <a:xfrm>
                <a:off x="290" y="765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89" name="Oval 75"/>
              <p:cNvSpPr>
                <a:spLocks noChangeArrowheads="1"/>
              </p:cNvSpPr>
              <p:nvPr/>
            </p:nvSpPr>
            <p:spPr bwMode="auto">
              <a:xfrm>
                <a:off x="697" y="765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90" name="Oval 76"/>
              <p:cNvSpPr>
                <a:spLocks noChangeArrowheads="1"/>
              </p:cNvSpPr>
              <p:nvPr/>
            </p:nvSpPr>
            <p:spPr bwMode="auto">
              <a:xfrm>
                <a:off x="1256" y="765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92" name="Oval 78"/>
              <p:cNvSpPr>
                <a:spLocks noChangeArrowheads="1"/>
              </p:cNvSpPr>
              <p:nvPr/>
            </p:nvSpPr>
            <p:spPr bwMode="auto">
              <a:xfrm>
                <a:off x="1719" y="765"/>
                <a:ext cx="200" cy="21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endPara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93" name="Line 79"/>
              <p:cNvSpPr>
                <a:spLocks noChangeShapeType="1"/>
              </p:cNvSpPr>
              <p:nvPr/>
            </p:nvSpPr>
            <p:spPr bwMode="auto">
              <a:xfrm flipH="1">
                <a:off x="398" y="474"/>
                <a:ext cx="144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Line 80"/>
              <p:cNvSpPr>
                <a:spLocks noChangeShapeType="1"/>
              </p:cNvSpPr>
              <p:nvPr/>
            </p:nvSpPr>
            <p:spPr bwMode="auto">
              <a:xfrm>
                <a:off x="476" y="874"/>
                <a:ext cx="2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Line 81"/>
              <p:cNvSpPr>
                <a:spLocks noChangeShapeType="1"/>
              </p:cNvSpPr>
              <p:nvPr/>
            </p:nvSpPr>
            <p:spPr bwMode="auto">
              <a:xfrm>
                <a:off x="620" y="451"/>
                <a:ext cx="134" cy="3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Line 82"/>
              <p:cNvSpPr>
                <a:spLocks noChangeShapeType="1"/>
              </p:cNvSpPr>
              <p:nvPr/>
            </p:nvSpPr>
            <p:spPr bwMode="auto">
              <a:xfrm flipH="1">
                <a:off x="876" y="474"/>
                <a:ext cx="167" cy="3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Line 83"/>
              <p:cNvSpPr>
                <a:spLocks noChangeShapeType="1"/>
              </p:cNvSpPr>
              <p:nvPr/>
            </p:nvSpPr>
            <p:spPr bwMode="auto">
              <a:xfrm>
                <a:off x="898" y="885"/>
                <a:ext cx="3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Line 84"/>
              <p:cNvSpPr>
                <a:spLocks noChangeShapeType="1"/>
              </p:cNvSpPr>
              <p:nvPr/>
            </p:nvSpPr>
            <p:spPr bwMode="auto">
              <a:xfrm>
                <a:off x="1176" y="362"/>
                <a:ext cx="2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Line 85"/>
              <p:cNvSpPr>
                <a:spLocks noChangeShapeType="1"/>
              </p:cNvSpPr>
              <p:nvPr/>
            </p:nvSpPr>
            <p:spPr bwMode="auto">
              <a:xfrm>
                <a:off x="1154" y="418"/>
                <a:ext cx="589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3" name="Text Box 86"/>
            <p:cNvSpPr txBox="1">
              <a:spLocks noChangeArrowheads="1"/>
            </p:cNvSpPr>
            <p:nvPr/>
          </p:nvSpPr>
          <p:spPr bwMode="auto">
            <a:xfrm>
              <a:off x="226" y="1090"/>
              <a:ext cx="190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顶点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的度：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    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顶点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</a:t>
              </a:r>
              <a:r>
                <a:rPr kumimoji="1"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的度：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</a:t>
              </a:r>
              <a:endPara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102"/>
          <p:cNvSpPr>
            <a:spLocks noGrp="1"/>
          </p:cNvSpPr>
          <p:nvPr>
            <p:ph type="title"/>
          </p:nvPr>
        </p:nvSpPr>
        <p:spPr>
          <a:xfrm>
            <a:off x="171856" y="249748"/>
            <a:ext cx="11848288" cy="4476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</a:rPr>
              <a:t>图的术语</a:t>
            </a:r>
            <a:endParaRPr lang="zh-CN" alt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A40C-E0C0-4BB8-81B1-5E7F83E9E5D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9" y="329780"/>
            <a:ext cx="1403072" cy="287566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27633" y="829267"/>
            <a:ext cx="9018587" cy="4592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路径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在无向图中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若存在一个顶点序列</a:t>
            </a:r>
            <a:endParaRPr kumimoji="1"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kumimoji="1" lang="en-US" altLang="zh-CN" sz="2400" i="1" baseline="-25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...</a:t>
            </a:r>
            <a:r>
              <a:rPr kumimoji="1"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1" lang="en-US" altLang="zh-CN" sz="24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则称顶点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存在一条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是有向图，则路径是有向的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顶点序列应满足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kumimoji="1"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p1 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v</a:t>
            </a:r>
            <a:r>
              <a:rPr kumimoji="1"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&gt;, ...</a:t>
            </a:r>
            <a:r>
              <a:rPr kumimoji="1"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1"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∈E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路径长度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路径上的边或弧的数目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" r="85423" b="22916"/>
          <a:stretch>
            <a:fillRect/>
          </a:stretch>
        </p:blipFill>
        <p:spPr bwMode="auto">
          <a:xfrm>
            <a:off x="7818845" y="2008786"/>
            <a:ext cx="2007198" cy="179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7" t="5573" r="27649" b="24985"/>
          <a:stretch>
            <a:fillRect/>
          </a:stretch>
        </p:blipFill>
        <p:spPr bwMode="auto">
          <a:xfrm>
            <a:off x="9982200" y="1911017"/>
            <a:ext cx="1443500" cy="179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MzRhNTlkNjQ4NDU5MmNkNmE4OGY1OTU0MGQzOWYyMzcifQ=="/>
</p:tagLst>
</file>

<file path=ppt/theme/theme1.xml><?xml version="1.0" encoding="utf-8"?>
<a:theme xmlns:a="http://schemas.openxmlformats.org/drawingml/2006/main" name="第一PPT，www.1ppt.com">
  <a:themeElements>
    <a:clrScheme name="Blue-green">
      <a:dk1>
        <a:srgbClr val="595959"/>
      </a:dk1>
      <a:lt1>
        <a:sysClr val="window" lastClr="FFFFFF"/>
      </a:lt1>
      <a:dk2>
        <a:srgbClr val="595959"/>
      </a:dk2>
      <a:lt2>
        <a:srgbClr val="E7E6E6"/>
      </a:lt2>
      <a:accent1>
        <a:srgbClr val="65AECF"/>
      </a:accent1>
      <a:accent2>
        <a:srgbClr val="84C4C3"/>
      </a:accent2>
      <a:accent3>
        <a:srgbClr val="84CEB0"/>
      </a:accent3>
      <a:accent4>
        <a:srgbClr val="65BFCF"/>
      </a:accent4>
      <a:accent5>
        <a:srgbClr val="86B6C6"/>
      </a:accent5>
      <a:accent6>
        <a:srgbClr val="87CBD1"/>
      </a:accent6>
      <a:hlink>
        <a:srgbClr val="FF7284"/>
      </a:hlink>
      <a:folHlink>
        <a:srgbClr val="00767E"/>
      </a:folHlink>
    </a:clrScheme>
    <a:fontScheme name="Backa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极端阴影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18945</Words>
  <Application>WPS 演示</Application>
  <PresentationFormat>宽屏</PresentationFormat>
  <Paragraphs>3733</Paragraphs>
  <Slides>73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73</vt:i4>
      </vt:variant>
    </vt:vector>
  </HeadingPairs>
  <TitlesOfParts>
    <vt:vector size="116" baseType="lpstr">
      <vt:lpstr>Arial</vt:lpstr>
      <vt:lpstr>宋体</vt:lpstr>
      <vt:lpstr>Wingdings</vt:lpstr>
      <vt:lpstr>Arial Narrow</vt:lpstr>
      <vt:lpstr>Calibri</vt:lpstr>
      <vt:lpstr>Times New Roman</vt:lpstr>
      <vt:lpstr>微软雅黑</vt:lpstr>
      <vt:lpstr>楷体</vt:lpstr>
      <vt:lpstr>Garamond</vt:lpstr>
      <vt:lpstr>Arial Unicode MS</vt:lpstr>
      <vt:lpstr>Tahoma</vt:lpstr>
      <vt:lpstr>楷体_GB2312</vt:lpstr>
      <vt:lpstr>新宋体</vt:lpstr>
      <vt:lpstr>隶书</vt:lpstr>
      <vt:lpstr>Symbol</vt:lpstr>
      <vt:lpstr>Cambria Math</vt:lpstr>
      <vt:lpstr>Wingdings 3</vt:lpstr>
      <vt:lpstr>第一PPT，www.1ppt.com</vt:lpstr>
      <vt:lpstr>Visio.Drawing.11</vt:lpstr>
      <vt:lpstr>Equation.3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Package</vt:lpstr>
      <vt:lpstr>Package</vt:lpstr>
      <vt:lpstr>Visio.Drawing.11</vt:lpstr>
      <vt:lpstr>Package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数据结构</vt:lpstr>
      <vt:lpstr>Brief Introduction</vt:lpstr>
      <vt:lpstr>CONTENTS</vt:lpstr>
      <vt:lpstr>图的应用场景</vt:lpstr>
      <vt:lpstr>图的应用场景</vt:lpstr>
      <vt:lpstr>图的定义及特点</vt:lpstr>
      <vt:lpstr>图的术语</vt:lpstr>
      <vt:lpstr>图的术语</vt:lpstr>
      <vt:lpstr>图的术语</vt:lpstr>
      <vt:lpstr>图的术语</vt:lpstr>
      <vt:lpstr>图的术语</vt:lpstr>
      <vt:lpstr>图的术语</vt:lpstr>
      <vt:lpstr>图的基本概念</vt:lpstr>
      <vt:lpstr>图的基本概念</vt:lpstr>
      <vt:lpstr>CONTENTS</vt:lpstr>
      <vt:lpstr>图的邻接矩阵存储</vt:lpstr>
      <vt:lpstr>图的邻接矩阵存储</vt:lpstr>
      <vt:lpstr>图的邻接矩阵存储</vt:lpstr>
      <vt:lpstr>图的邻接表存储</vt:lpstr>
      <vt:lpstr>图的邻接表存储</vt:lpstr>
      <vt:lpstr>图的邻接表存储</vt:lpstr>
      <vt:lpstr>创建图的邻接表的分析</vt:lpstr>
      <vt:lpstr>有向图的十字链表存储</vt:lpstr>
      <vt:lpstr>有向图的十字链表存储</vt:lpstr>
      <vt:lpstr>无向图的邻接多重表存储</vt:lpstr>
      <vt:lpstr>图的边集数组存储</vt:lpstr>
      <vt:lpstr>小结</vt:lpstr>
      <vt:lpstr>CONTENTS</vt:lpstr>
      <vt:lpstr>图的遍历</vt:lpstr>
      <vt:lpstr>深度优先遍历(Depth First Search, DFS)</vt:lpstr>
      <vt:lpstr>图的深度优先遍历(Depth First Search, DFS)</vt:lpstr>
      <vt:lpstr>图的深度优先遍历(Depth First Search, DFS)</vt:lpstr>
      <vt:lpstr>图的广度优先搜索(Breadth First Search, BFS)</vt:lpstr>
      <vt:lpstr>图的连通性</vt:lpstr>
      <vt:lpstr>图的深度优先遍历(Depth First Search, DFS)</vt:lpstr>
      <vt:lpstr>PowerPoint 演示文稿</vt:lpstr>
      <vt:lpstr>小结</vt:lpstr>
      <vt:lpstr>CONTENTS</vt:lpstr>
      <vt:lpstr>图的生成树</vt:lpstr>
      <vt:lpstr>图的生成树</vt:lpstr>
      <vt:lpstr>非连通图的生成树</vt:lpstr>
      <vt:lpstr>最小生成树</vt:lpstr>
      <vt:lpstr>PRIM算法构造最小生成树</vt:lpstr>
      <vt:lpstr>PRIM算法构造最小生成树</vt:lpstr>
      <vt:lpstr>最小生成树练习</vt:lpstr>
      <vt:lpstr>PRIM算法构造最小生成树</vt:lpstr>
      <vt:lpstr>PRIM算法构造最小生成树</vt:lpstr>
      <vt:lpstr>PRIM算法构造最小生成树</vt:lpstr>
      <vt:lpstr>Kruskal算法构造最小生成树</vt:lpstr>
      <vt:lpstr>Kruskal算法构造最小生成树</vt:lpstr>
      <vt:lpstr>最小生成树练习</vt:lpstr>
      <vt:lpstr>小结</vt:lpstr>
      <vt:lpstr>CONTENTS</vt:lpstr>
      <vt:lpstr>有向无环图的概念</vt:lpstr>
      <vt:lpstr>图的拓扑排序</vt:lpstr>
      <vt:lpstr>图的拓扑排序</vt:lpstr>
      <vt:lpstr>CONTENTS</vt:lpstr>
      <vt:lpstr>关键路径</vt:lpstr>
      <vt:lpstr>关键路径</vt:lpstr>
      <vt:lpstr>关键路径</vt:lpstr>
      <vt:lpstr>关键路径</vt:lpstr>
      <vt:lpstr>关键路径</vt:lpstr>
      <vt:lpstr>关键路径</vt:lpstr>
      <vt:lpstr>关键路径</vt:lpstr>
      <vt:lpstr>CONTENTS</vt:lpstr>
      <vt:lpstr>最短路径长度</vt:lpstr>
      <vt:lpstr>单源最短路径长度</vt:lpstr>
      <vt:lpstr>单源最短路径长度</vt:lpstr>
      <vt:lpstr>Dijkstra算法</vt:lpstr>
      <vt:lpstr>求每对顶点之间的最短路径</vt:lpstr>
      <vt:lpstr>求每对顶点之间的最短路径-弗洛伊德(Floyed)算法</vt:lpstr>
      <vt:lpstr>本章小结</vt:lpstr>
      <vt:lpstr>数据结构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网页风格工作汇报</dc:title>
  <dc:creator>第一PPT</dc:creator>
  <cp:keywords>www.1ppt.com</cp:keywords>
  <dc:description>www.1ppt.com</dc:description>
  <cp:lastModifiedBy>何</cp:lastModifiedBy>
  <cp:revision>688</cp:revision>
  <dcterms:created xsi:type="dcterms:W3CDTF">2016-06-02T05:21:00Z</dcterms:created>
  <dcterms:modified xsi:type="dcterms:W3CDTF">2024-02-26T04:54:06Z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447480ABB5064D9FB7B249573FE75AF0_12</vt:lpwstr>
  </property>
  <property fmtid="{D5CDD505-2E9C-101B-9397-08002B2CF9AE}" pid="3" name="KSOProductBuildVer">
    <vt:lpwstr>2052-12.1.0.16250</vt:lpwstr>
  </property>
</Properties>
</file>